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58" r:id="rId3"/>
    <p:sldId id="257" r:id="rId4"/>
    <p:sldId id="397" r:id="rId5"/>
    <p:sldId id="259" r:id="rId6"/>
    <p:sldId id="260" r:id="rId7"/>
    <p:sldId id="261" r:id="rId8"/>
    <p:sldId id="262" r:id="rId9"/>
    <p:sldId id="264" r:id="rId10"/>
    <p:sldId id="266" r:id="rId11"/>
    <p:sldId id="267" r:id="rId12"/>
  </p:sldIdLst>
  <p:sldSz cx="18288000" cy="10287000"/>
  <p:notesSz cx="6858000" cy="9144000"/>
  <p:embeddedFontLst>
    <p:embeddedFont>
      <p:font typeface="Montserrat" pitchFamily="2" charset="77"/>
      <p:regular r:id="rId14"/>
      <p:bold r:id="rId15"/>
      <p:italic r:id="rId16"/>
      <p:boldItalic r:id="rId17"/>
    </p:embeddedFont>
    <p:embeddedFont>
      <p:font typeface="Montserrat Bold" pitchFamily="2" charset="77"/>
      <p:regular r:id="rId18"/>
      <p:bold r:id="rId19"/>
    </p:embeddedFont>
    <p:embeddedFont>
      <p:font typeface="Montserrat Bold Italics" pitchFamily="2" charset="77"/>
      <p:regular r:id="rId20"/>
      <p:bold r:id="rId21"/>
      <p:italic r:id="rId22"/>
      <p:boldItalic r:id="rId23"/>
    </p:embeddedFont>
    <p:embeddedFont>
      <p:font typeface="Montserrat Italics" pitchFamily="2" charset="77"/>
      <p:regular r:id="rId24"/>
      <p:italic r:id="rId25"/>
    </p:embeddedFont>
    <p:embeddedFont>
      <p:font typeface="Montserrat Medium" panose="00000600000000000000" pitchFamily="2" charset="77"/>
      <p:regular r:id="rId26"/>
      <p:italic r:id="rId27"/>
    </p:embeddedFont>
    <p:embeddedFont>
      <p:font typeface="Montserrat Medium Italics" pitchFamily="2" charset="77"/>
      <p:regular r:id="rId28"/>
      <p:italic r:id="rId29"/>
    </p:embeddedFont>
    <p:embeddedFont>
      <p:font typeface="Montserrat Semi-Bold" pitchFamily="2" charset="77"/>
      <p:regular r:id="rId30"/>
      <p:bold r:id="rId31"/>
    </p:embeddedFont>
    <p:embeddedFont>
      <p:font typeface="Montserrat Ultra-Bold" pitchFamily="2" charset="77"/>
      <p:regular r:id="rId32"/>
      <p:bold r:id="rId33"/>
    </p:embeddedFont>
    <p:embeddedFont>
      <p:font typeface="Muli" panose="02000503000000000000" pitchFamily="2" charset="77"/>
      <p:regular r:id="rId34"/>
      <p:bold r:id="rId35"/>
      <p:italic r:id="rId36"/>
      <p:boldItalic r:id="rId37"/>
    </p:embeddedFont>
    <p:embeddedFont>
      <p:font typeface="Poppins" pitchFamily="2" charset="77"/>
      <p:regular r:id="rId38"/>
      <p:bold r:id="rId39"/>
      <p:italic r:id="rId40"/>
      <p:boldItalic r:id="rId41"/>
    </p:embeddedFont>
    <p:embeddedFont>
      <p:font typeface="Poppins Bold" panose="02000000000000000000" pitchFamily="2" charset="77"/>
      <p:regular r:id="rId42"/>
      <p:bold r:id="rId43"/>
    </p:embeddedFont>
    <p:embeddedFont>
      <p:font typeface="Poppins Bold Italics" pitchFamily="2" charset="77"/>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9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887444-4337-C245-82AA-1E2DABC705EC}" v="1" dt="2025-10-29T13:06:12.8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21" autoAdjust="0"/>
    <p:restoredTop sz="92847" autoAdjust="0"/>
  </p:normalViewPr>
  <p:slideViewPr>
    <p:cSldViewPr>
      <p:cViewPr varScale="1">
        <p:scale>
          <a:sx n="75" d="100"/>
          <a:sy n="75" d="100"/>
        </p:scale>
        <p:origin x="880" y="11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font" Target="fonts/font26.fntdata"/><Relationship Id="rId21" Type="http://schemas.openxmlformats.org/officeDocument/2006/relationships/font" Target="fonts/font8.fntdata"/><Relationship Id="rId34" Type="http://schemas.openxmlformats.org/officeDocument/2006/relationships/font" Target="fonts/font21.fntdata"/><Relationship Id="rId42" Type="http://schemas.openxmlformats.org/officeDocument/2006/relationships/font" Target="fonts/font29.fntdata"/><Relationship Id="rId47" Type="http://schemas.openxmlformats.org/officeDocument/2006/relationships/font" Target="fonts/font34.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3.fntdata"/><Relationship Id="rId29" Type="http://schemas.openxmlformats.org/officeDocument/2006/relationships/font" Target="fonts/font16.fntdata"/><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font" Target="fonts/font24.fntdata"/><Relationship Id="rId40" Type="http://schemas.openxmlformats.org/officeDocument/2006/relationships/font" Target="fonts/font27.fntdata"/><Relationship Id="rId45" Type="http://schemas.openxmlformats.org/officeDocument/2006/relationships/font" Target="fonts/font32.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font" Target="fonts/font23.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4" Type="http://schemas.openxmlformats.org/officeDocument/2006/relationships/font" Target="fonts/font31.fntdata"/><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font" Target="fonts/font22.fntdata"/><Relationship Id="rId43" Type="http://schemas.openxmlformats.org/officeDocument/2006/relationships/font" Target="fonts/font30.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font" Target="fonts/font25.fntdata"/><Relationship Id="rId46" Type="http://schemas.openxmlformats.org/officeDocument/2006/relationships/font" Target="fonts/font33.fntdata"/><Relationship Id="rId20" Type="http://schemas.openxmlformats.org/officeDocument/2006/relationships/font" Target="fonts/font7.fntdata"/><Relationship Id="rId41" Type="http://schemas.openxmlformats.org/officeDocument/2006/relationships/font" Target="fonts/font28.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16.10.2025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This slide helps differentiate EQ2 from the other trainings they receive. Highlighting that EQ2 is really for them.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Take about 15 minutes (depending on the size of your group) to introduce staff to Circles. You can say, “The EQ2 handbook is facilitated in something called a Circle, which is a way for everyone to get an opportunity to share what they think</a:t>
            </a:r>
            <a:r>
              <a:rPr lang="en-US"/>
              <a:t>. Everyone gets a turn to speak, one at a time, with no cross talking. You can most certainly pass if you don’t want to speak</a:t>
            </a:r>
            <a:r>
              <a:rPr lang="en-US" dirty="0"/>
              <a:t>.” </a:t>
            </a:r>
          </a:p>
          <a:p>
            <a:endParaRPr lang="en-US" dirty="0"/>
          </a:p>
          <a:p>
            <a:r>
              <a:rPr lang="en-US" dirty="0"/>
              <a:t>Sit staff (max 12 per circle) in a Circle with 1-2 facilitators. </a:t>
            </a:r>
            <a:r>
              <a:rPr lang="en-US"/>
              <a:t>Go through</a:t>
            </a:r>
            <a:r>
              <a:rPr lang="en-US" dirty="0"/>
              <a:t> one or both </a:t>
            </a:r>
            <a:r>
              <a:rPr lang="en-US"/>
              <a:t>Circle prompts. </a:t>
            </a:r>
          </a:p>
          <a:p>
            <a:endParaRPr lang="en-US" dirty="0"/>
          </a:p>
          <a:p>
            <a:r>
              <a:rPr lang="en-US" dirty="0"/>
              <a:t>Share anything else you’d like for staff to know about </a:t>
            </a:r>
            <a:r>
              <a:rPr lang="en-US"/>
              <a:t>how </a:t>
            </a:r>
            <a:r>
              <a:rPr lang="en-US" dirty="0"/>
              <a:t>your facility/agency will use Circles</a:t>
            </a:r>
            <a:r>
              <a:rPr lang="en-US"/>
              <a:t> (e</a:t>
            </a:r>
            <a:r>
              <a:rPr lang="en-US" dirty="0"/>
              <a:t>.</a:t>
            </a:r>
            <a:r>
              <a:rPr lang="en-US"/>
              <a:t>g., if you are already using them, describe).</a:t>
            </a:r>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332959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Take time to explain what the EQ2 program is. </a:t>
            </a:r>
          </a:p>
          <a:p>
            <a:endParaRPr lang="en-US" dirty="0"/>
          </a:p>
          <a:p>
            <a:r>
              <a:rPr lang="en-US" dirty="0"/>
              <a:t>Review each bullet point and highlight that EQ2 is program that: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helps staff to manage stress, including secondary trauma and burnout, both at work and in their home lives</a:t>
            </a:r>
          </a:p>
          <a:p>
            <a:endParaRPr lang="en-US" dirty="0"/>
          </a:p>
          <a:p>
            <a:r>
              <a:rPr lang="en-US" dirty="0"/>
              <a:t>* helps staff to build self-regulation skills and teaches them how to co-regulate with youth </a:t>
            </a:r>
          </a:p>
          <a:p>
            <a:endParaRPr lang="en-US" dirty="0"/>
          </a:p>
          <a:p>
            <a:r>
              <a:rPr lang="en-US" dirty="0"/>
              <a:t>* teaches staff to understand what triggers them and manage the dysregulation that might come up as a result of those triggers</a:t>
            </a:r>
          </a:p>
          <a:p>
            <a:endParaRPr lang="en-US" dirty="0"/>
          </a:p>
          <a:p>
            <a:r>
              <a:rPr lang="en-US" dirty="0"/>
              <a:t>* teaches staff how to build effective and reparative relationship with the youth they are serving </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44660-F6FC-4546-ADB1-68AB4DD06547}"/>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FE112C-B02B-4E20-1B38-B8073038E64B}"/>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F3877B77-1AF8-0200-1D06-173A77C52811}"/>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3B6AEB3C-2388-7408-408F-ED3F5E46F508}"/>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F9FDBA7A-E725-0E24-D7E9-FFD9D3AC5688}"/>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Briefly explain EQ = Emotional Intelligence. EQ has been shown to predict success at work and school better than IQ (intellectual intelligence).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the acronym EQ2 means the combined emotional intelligence (EQ2) of staff and youth. Youth EQ2 + Staff EQ2 = EQ2. </a:t>
            </a:r>
          </a:p>
        </p:txBody>
      </p:sp>
      <p:sp>
        <p:nvSpPr>
          <p:cNvPr id="6" name="Footer Placeholder 5">
            <a:extLst>
              <a:ext uri="{FF2B5EF4-FFF2-40B4-BE49-F238E27FC236}">
                <a16:creationId xmlns:a16="http://schemas.microsoft.com/office/drawing/2014/main" id="{9497A63C-136D-3FDA-C62D-60DAFE259348}"/>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AF8E6412-62B4-36E6-372C-08AB1BE09CEB}"/>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21866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Broadly speaking, this slide helps staff to begin to frame their roles as “Emotion Coaches” as we do in EQ2. </a:t>
            </a:r>
            <a:r>
              <a:rPr lang="en-US"/>
              <a:t>If you haven’t already, you might share more information about the types of youth you serve (e.g., X amount have ACEs of 5 or higher… etc.) and the experiences they’ve been through. </a:t>
            </a:r>
            <a:endParaRPr lang="en-US" dirty="0"/>
          </a:p>
          <a:p>
            <a:endParaRPr lang="en-US" dirty="0"/>
          </a:p>
          <a:p>
            <a:r>
              <a:rPr lang="en-US" dirty="0"/>
              <a:t>Review the first EQ2 core belief. Prompt staff to reflect on their reactions to this. </a:t>
            </a:r>
          </a:p>
          <a:p>
            <a:endParaRPr lang="en-US" dirty="0"/>
          </a:p>
          <a:p>
            <a:r>
              <a:rPr lang="en-US" dirty="0"/>
              <a:t>You might also encourage staff to reflect on how they currently see their role in relation to helping youth recover from the impacts of trauma or hardship.</a:t>
            </a:r>
          </a:p>
          <a:p>
            <a:endParaRPr lang="en-US" dirty="0"/>
          </a:p>
          <a:p>
            <a:r>
              <a:rPr lang="en-US" dirty="0"/>
              <a:t>If appropriate/helpful for your group, trainer can share an anecdote of a way that a youth’s life was impacted by a staff member in a positive way. Many people connect more to stories than to theory, and stories that come directly from your unique agency with the youth you serve often land better.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Highlight the truth that how we show up as direct care staff can have a profound impact on youth. </a:t>
            </a:r>
          </a:p>
          <a:p>
            <a:endParaRPr lang="en-US" dirty="0"/>
          </a:p>
          <a:p>
            <a:r>
              <a:rPr lang="en-US" dirty="0"/>
              <a:t>For trainers: you might encourage staff to think about why it’s important for youth to view us as trustworthy, safe, or reliable. What happens if they don’t view us that way? </a:t>
            </a:r>
          </a:p>
        </p:txBody>
      </p:sp>
      <p:sp>
        <p:nvSpPr>
          <p:cNvPr id="4" name="Slide Number Placehold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2017561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Review the second EQ2 core belief, that emotions are contagious. Not only do we bring how we are outside into work, but we can bring how </a:t>
            </a:r>
            <a:r>
              <a:rPr lang="en-US" b="1"/>
              <a:t>we are at work back into our home lives. </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Read through slide. Highlight that EQ2 helps us get better at:</a:t>
            </a:r>
          </a:p>
          <a:p>
            <a:pPr marL="228600" indent="-228600">
              <a:buAutoNum type="arabicParenR"/>
            </a:pPr>
            <a:r>
              <a:rPr lang="en-US" dirty="0"/>
              <a:t>Knowing HOW we feel (self-awareness)</a:t>
            </a:r>
          </a:p>
          <a:p>
            <a:pPr marL="228600" indent="-228600">
              <a:buAutoNum type="arabicParenR"/>
            </a:pPr>
            <a:r>
              <a:rPr lang="en-US" dirty="0"/>
              <a:t>Doing something to shift how we feel (cool thoughts and good moves) so that we can show up for the youth in our care… and for our people at home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Read through slide. Share anything specific about how your agency has decided to roll out EQ2 or anything you’d like staff to know about implementation (e.g., when to expect groups to begin for them, what the expectations are for attendance). You might also highlight how EQ2 fits into other programs or material they are learning (e.g., around trauma-informed care, crisis de-escalation, etc.). </a:t>
            </a:r>
          </a:p>
          <a:p>
            <a:endParaRPr lang="en-US" dirty="0"/>
          </a:p>
          <a:p>
            <a:r>
              <a:rPr lang="en-US" dirty="0"/>
              <a:t>Encourage and remind staff that the App can be used OUTSIDE OF WORK! And that many people report using the skills at home with their own families and friends.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Invite staff to download the app. Give them their specific facility code (or enter it on </a:t>
            </a:r>
            <a:r>
              <a:rPr lang="en-US"/>
              <a:t>this slide). If you are doing this in a location where staff don’t have their phones, remind them where their App poster is (remember to hang these in a locker room or break room!). </a:t>
            </a:r>
            <a:endParaRPr lang="en-US" dirty="0"/>
          </a:p>
          <a:p>
            <a:endParaRPr lang="en-US" dirty="0"/>
          </a:p>
          <a:p>
            <a:r>
              <a:rPr lang="en-US"/>
              <a:t>If you would like, walk them</a:t>
            </a:r>
            <a:r>
              <a:rPr lang="en-US" dirty="0"/>
              <a:t> through app components and invite staff to try it out as you talk through it: </a:t>
            </a:r>
          </a:p>
          <a:p>
            <a:pPr marL="171450" indent="-171450">
              <a:buFont typeface="Arial" panose="020B0604020202020204" pitchFamily="34" charset="0"/>
              <a:buChar char="•"/>
            </a:pPr>
            <a:r>
              <a:rPr lang="en-US" dirty="0"/>
              <a:t>When you first open the app, you’ll land on the home page, from here you can:</a:t>
            </a:r>
          </a:p>
          <a:p>
            <a:pPr marL="628650" lvl="1" indent="-171450">
              <a:buFont typeface="Arial" panose="020B0604020202020204" pitchFamily="34" charset="0"/>
              <a:buChar char="•"/>
            </a:pPr>
            <a:r>
              <a:rPr lang="en-US" dirty="0"/>
              <a:t>Check in (rate your ‘emotional weather’ as you start your shift, this helps us get accustomed to checking in with ourselves, and each other). Choose an intention for the day. You can check in every 24 hours or so</a:t>
            </a:r>
          </a:p>
          <a:p>
            <a:pPr marL="628650" lvl="1" indent="-171450">
              <a:buFont typeface="Arial" panose="020B0604020202020204" pitchFamily="34" charset="0"/>
              <a:buChar char="•"/>
            </a:pPr>
            <a:r>
              <a:rPr lang="en-US" dirty="0"/>
              <a:t>Check in or set your EQ2 goals for the week (resets every 7 days)</a:t>
            </a:r>
          </a:p>
          <a:p>
            <a:pPr marL="628650" lvl="1" indent="-171450">
              <a:buFont typeface="Arial" panose="020B0604020202020204" pitchFamily="34" charset="0"/>
              <a:buChar char="•"/>
            </a:pPr>
            <a:r>
              <a:rPr lang="en-US" dirty="0"/>
              <a:t>Read the daily quote and send it to people by using the small arrow at the top of the quote</a:t>
            </a:r>
          </a:p>
          <a:p>
            <a:pPr marL="628650" lvl="1" indent="-171450">
              <a:buFont typeface="Arial" panose="020B0604020202020204" pitchFamily="34" charset="0"/>
              <a:buChar char="•"/>
            </a:pPr>
            <a:r>
              <a:rPr lang="en-US" dirty="0"/>
              <a:t>Use the SOS button (located at the top of the home page) in moments you are feeling stressed. This is a guided breathing exercise that uses EQ2 Cool Thoughts to bring us back to baseline. </a:t>
            </a:r>
          </a:p>
          <a:p>
            <a:pPr marL="171450" lvl="0" indent="-171450">
              <a:buFont typeface="Arial" panose="020B0604020202020204" pitchFamily="34" charset="0"/>
              <a:buChar char="•"/>
            </a:pPr>
            <a:r>
              <a:rPr lang="en-US" dirty="0"/>
              <a:t>Under the “Practice” section, you’ll find all of the guided visualizations and meditations, ranging from 30 seconds to 12 minutes. There are also videos of grounding exercises. Most of these can be used alongside youth. </a:t>
            </a:r>
          </a:p>
          <a:p>
            <a:pPr marL="171450" lvl="0" indent="-171450">
              <a:buFont typeface="Arial" panose="020B0604020202020204" pitchFamily="34" charset="0"/>
              <a:buChar char="•"/>
            </a:pPr>
            <a:r>
              <a:rPr lang="en-US" dirty="0"/>
              <a:t>Under the “Learn” section, you’ll find all of the EQ2 videos. For each of the 6 EQ modules, there are 6-8 short videos (1-3 min each) of key EQ2 concepts, skills, and practices. As staff watch the videos, the ticker at the top will track their progress. </a:t>
            </a:r>
          </a:p>
          <a:p>
            <a:pPr marL="628650" lvl="1" indent="-171450">
              <a:buFont typeface="Arial" panose="020B0604020202020204" pitchFamily="34" charset="0"/>
              <a:buChar char="•"/>
            </a:pPr>
            <a:r>
              <a:rPr lang="en-US" dirty="0"/>
              <a:t>There are 4 videos in the “for youth” section that staff can show youth, which include discussion questions</a:t>
            </a:r>
          </a:p>
          <a:p>
            <a:pPr marL="628650" lvl="1" indent="-171450">
              <a:buFont typeface="Arial" panose="020B0604020202020204" pitchFamily="34" charset="0"/>
              <a:buChar char="•"/>
            </a:pPr>
            <a:r>
              <a:rPr lang="en-US" dirty="0"/>
              <a:t>EQ2+ includes booster content that staff can use to go deeper into EQ2 concepts. Each EQ2+ module also includes a short quiz. </a:t>
            </a:r>
          </a:p>
          <a:p>
            <a:pPr marL="171450" lvl="0" indent="-171450">
              <a:buFont typeface="Arial" panose="020B0604020202020204" pitchFamily="34" charset="0"/>
              <a:buChar char="•"/>
            </a:pPr>
            <a:r>
              <a:rPr lang="en-US" dirty="0"/>
              <a:t>Under the “More” section, staff can enable notifications, try the bell exercise, or get more resources for additional support (like crisis hotlines or low-cost therapy)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10/16/25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onheart.org/lionheart-programs/eq2"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5.png"/><Relationship Id="rId4" Type="http://schemas.openxmlformats.org/officeDocument/2006/relationships/image" Target="../media/image14.sv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5.png"/><Relationship Id="rId4" Type="http://schemas.openxmlformats.org/officeDocument/2006/relationships/image" Target="../media/image23.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7.png"/><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5.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5.png"/><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7.png"/><Relationship Id="rId7" Type="http://schemas.openxmlformats.org/officeDocument/2006/relationships/image" Target="../media/image12.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20.png"/><Relationship Id="rId5" Type="http://schemas.openxmlformats.org/officeDocument/2006/relationships/image" Target="../media/image5.png"/><Relationship Id="rId10" Type="http://schemas.openxmlformats.org/officeDocument/2006/relationships/image" Target="../media/image19.svg"/><Relationship Id="rId4" Type="http://schemas.openxmlformats.org/officeDocument/2006/relationships/image" Target="../media/image8.sv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1558669" y="-2132428"/>
            <a:ext cx="7227658" cy="6322256"/>
            <a:chOff x="0" y="0"/>
            <a:chExt cx="9636877" cy="8429675"/>
          </a:xfrm>
        </p:grpSpPr>
        <p:sp>
          <p:nvSpPr>
            <p:cNvPr id="3" name="Freeform 3">
              <a:hlinkClick r:id="rId2" tooltip="https://lionheart.org/lionheart-programs/eq2"/>
            </p:cNvPr>
            <p:cNvSpPr/>
            <p:nvPr/>
          </p:nvSpPr>
          <p:spPr>
            <a:xfrm>
              <a:off x="0" y="0"/>
              <a:ext cx="9636887" cy="8429625"/>
            </a:xfrm>
            <a:custGeom>
              <a:avLst/>
              <a:gdLst/>
              <a:ahLst/>
              <a:cxnLst/>
              <a:rect l="l" t="t" r="r" b="b"/>
              <a:pathLst>
                <a:path w="9636887" h="8429625">
                  <a:moveTo>
                    <a:pt x="0" y="0"/>
                  </a:moveTo>
                  <a:lnTo>
                    <a:pt x="9636887" y="0"/>
                  </a:lnTo>
                  <a:lnTo>
                    <a:pt x="9636887" y="8429625"/>
                  </a:lnTo>
                  <a:lnTo>
                    <a:pt x="0" y="8429625"/>
                  </a:lnTo>
                  <a:lnTo>
                    <a:pt x="0" y="0"/>
                  </a:lnTo>
                  <a:close/>
                </a:path>
              </a:pathLst>
            </a:custGeom>
            <a:blipFill>
              <a:blip r:embed="rId3"/>
              <a:stretch>
                <a:fillRect t="-26232" b="-26233"/>
              </a:stretch>
            </a:blipFill>
          </p:spPr>
          <p:txBody>
            <a:bodyPr/>
            <a:lstStyle/>
            <a:p>
              <a:endParaRPr lang="en-US"/>
            </a:p>
          </p:txBody>
        </p:sp>
      </p:grpSp>
      <p:grpSp>
        <p:nvGrpSpPr>
          <p:cNvPr id="4" name="Group 4"/>
          <p:cNvGrpSpPr/>
          <p:nvPr/>
        </p:nvGrpSpPr>
        <p:grpSpPr>
          <a:xfrm>
            <a:off x="13195244" y="5143500"/>
            <a:ext cx="5092756" cy="5126182"/>
            <a:chOff x="0" y="0"/>
            <a:chExt cx="7111955" cy="7158633"/>
          </a:xfrm>
        </p:grpSpPr>
        <p:sp>
          <p:nvSpPr>
            <p:cNvPr id="5" name="Freeform 5"/>
            <p:cNvSpPr/>
            <p:nvPr/>
          </p:nvSpPr>
          <p:spPr>
            <a:xfrm flipH="1">
              <a:off x="0" y="0"/>
              <a:ext cx="7112000" cy="7158609"/>
            </a:xfrm>
            <a:custGeom>
              <a:avLst/>
              <a:gdLst/>
              <a:ahLst/>
              <a:cxnLst/>
              <a:rect l="l" t="t" r="r" b="b"/>
              <a:pathLst>
                <a:path w="7112000" h="7158609">
                  <a:moveTo>
                    <a:pt x="7112000" y="0"/>
                  </a:moveTo>
                  <a:lnTo>
                    <a:pt x="0" y="0"/>
                  </a:lnTo>
                  <a:lnTo>
                    <a:pt x="0" y="7158609"/>
                  </a:lnTo>
                  <a:lnTo>
                    <a:pt x="7112000" y="7158609"/>
                  </a:lnTo>
                  <a:lnTo>
                    <a:pt x="7112000" y="0"/>
                  </a:lnTo>
                  <a:close/>
                </a:path>
              </a:pathLst>
            </a:custGeom>
            <a:blipFill>
              <a:blip r:embed="rId4"/>
              <a:stretch>
                <a:fillRect l="-328" r="-327"/>
              </a:stretch>
            </a:blipFill>
          </p:spPr>
          <p:txBody>
            <a:bodyPr/>
            <a:lstStyle/>
            <a:p>
              <a:endParaRPr lang="en-US"/>
            </a:p>
          </p:txBody>
        </p:sp>
      </p:grpSp>
      <p:sp>
        <p:nvSpPr>
          <p:cNvPr id="6" name="TextBox 6"/>
          <p:cNvSpPr txBox="1"/>
          <p:nvPr/>
        </p:nvSpPr>
        <p:spPr>
          <a:xfrm>
            <a:off x="1143000" y="2171700"/>
            <a:ext cx="16383000" cy="7501224"/>
          </a:xfrm>
          <a:prstGeom prst="rect">
            <a:avLst/>
          </a:prstGeom>
        </p:spPr>
        <p:txBody>
          <a:bodyPr wrap="square" lIns="0" tIns="0" rIns="0" bIns="0" rtlCol="0" anchor="t">
            <a:spAutoFit/>
          </a:bodyPr>
          <a:lstStyle/>
          <a:p>
            <a:pPr algn="l">
              <a:lnSpc>
                <a:spcPts val="11646"/>
              </a:lnSpc>
            </a:pPr>
            <a:r>
              <a:rPr lang="en-US" sz="10684" b="1" spc="-266" dirty="0">
                <a:solidFill>
                  <a:srgbClr val="1E4664"/>
                </a:solidFill>
                <a:latin typeface="Poppins Bold"/>
                <a:ea typeface="Poppins Bold"/>
                <a:cs typeface="Poppins Bold"/>
                <a:sym typeface="Poppins Bold"/>
              </a:rPr>
              <a:t>Empowering Direct </a:t>
            </a:r>
          </a:p>
          <a:p>
            <a:pPr algn="l">
              <a:lnSpc>
                <a:spcPts val="11646"/>
              </a:lnSpc>
            </a:pPr>
            <a:r>
              <a:rPr lang="en-US" sz="10684" b="1" spc="-266" dirty="0">
                <a:solidFill>
                  <a:srgbClr val="1E4664"/>
                </a:solidFill>
                <a:latin typeface="Poppins Bold"/>
                <a:ea typeface="Poppins Bold"/>
                <a:cs typeface="Poppins Bold"/>
                <a:sym typeface="Poppins Bold"/>
              </a:rPr>
              <a:t>Care Staff </a:t>
            </a:r>
            <a:r>
              <a:rPr lang="en-US" sz="10684" b="1" spc="-266" dirty="0">
                <a:solidFill>
                  <a:srgbClr val="00173D"/>
                </a:solidFill>
                <a:latin typeface="Poppins Bold"/>
                <a:ea typeface="Poppins Bold"/>
                <a:cs typeface="Poppins Bold"/>
                <a:sym typeface="Poppins Bold"/>
              </a:rPr>
              <a:t>to Build </a:t>
            </a:r>
          </a:p>
          <a:p>
            <a:pPr algn="l">
              <a:lnSpc>
                <a:spcPts val="11646"/>
              </a:lnSpc>
            </a:pPr>
            <a:r>
              <a:rPr lang="en-US" sz="10684" b="1" spc="-266" dirty="0">
                <a:solidFill>
                  <a:srgbClr val="00173D"/>
                </a:solidFill>
                <a:latin typeface="Poppins Bold"/>
                <a:ea typeface="Poppins Bold"/>
                <a:cs typeface="Poppins Bold"/>
                <a:sym typeface="Poppins Bold"/>
              </a:rPr>
              <a:t>Trauma-Informed</a:t>
            </a:r>
          </a:p>
          <a:p>
            <a:pPr algn="l">
              <a:lnSpc>
                <a:spcPts val="11646"/>
              </a:lnSpc>
            </a:pPr>
            <a:r>
              <a:rPr lang="en-US" sz="10684" b="1" spc="-266" dirty="0">
                <a:solidFill>
                  <a:srgbClr val="00173D"/>
                </a:solidFill>
                <a:latin typeface="Poppins Bold"/>
                <a:ea typeface="Poppins Bold"/>
                <a:cs typeface="Poppins Bold"/>
                <a:sym typeface="Poppins Bold"/>
              </a:rPr>
              <a:t>Communities</a:t>
            </a:r>
          </a:p>
          <a:p>
            <a:pPr algn="l">
              <a:lnSpc>
                <a:spcPts val="11646"/>
              </a:lnSpc>
            </a:pPr>
            <a:r>
              <a:rPr lang="en-US" sz="10684" b="1" spc="-266" dirty="0">
                <a:solidFill>
                  <a:srgbClr val="00173D"/>
                </a:solidFill>
                <a:latin typeface="Poppins Bold"/>
                <a:ea typeface="Poppins Bold"/>
                <a:cs typeface="Poppins Bold"/>
                <a:sym typeface="Poppins Bold"/>
              </a:rPr>
              <a:t>For Youth</a:t>
            </a:r>
            <a:r>
              <a:rPr lang="en-US" sz="10684" b="1" spc="-266" dirty="0">
                <a:solidFill>
                  <a:srgbClr val="1E4664"/>
                </a:solidFill>
                <a:latin typeface="Poppins Bold"/>
                <a:ea typeface="Poppins Bold"/>
                <a:cs typeface="Poppins Bold"/>
                <a:sym typeface="Poppins Bold"/>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1028700" y="605754"/>
            <a:ext cx="15557078" cy="2619958"/>
          </a:xfrm>
          <a:prstGeom prst="rect">
            <a:avLst/>
          </a:prstGeom>
        </p:spPr>
        <p:txBody>
          <a:bodyPr lIns="0" tIns="0" rIns="0" bIns="0" rtlCol="0" anchor="t">
            <a:spAutoFit/>
          </a:bodyPr>
          <a:lstStyle/>
          <a:p>
            <a:pPr algn="l">
              <a:lnSpc>
                <a:spcPts val="9503"/>
              </a:lnSpc>
            </a:pPr>
            <a:r>
              <a:rPr lang="en-US" sz="10922" b="1" spc="-273">
                <a:solidFill>
                  <a:srgbClr val="1E4664"/>
                </a:solidFill>
                <a:latin typeface="Poppins Bold"/>
                <a:ea typeface="Poppins Bold"/>
                <a:cs typeface="Poppins Bold"/>
                <a:sym typeface="Poppins Bold"/>
              </a:rPr>
              <a:t>Take a Moment and Download the EQ2 App</a:t>
            </a:r>
          </a:p>
        </p:txBody>
      </p:sp>
      <p:grpSp>
        <p:nvGrpSpPr>
          <p:cNvPr id="3" name="Group 3"/>
          <p:cNvGrpSpPr/>
          <p:nvPr/>
        </p:nvGrpSpPr>
        <p:grpSpPr>
          <a:xfrm rot="60731">
            <a:off x="16944400" y="8161921"/>
            <a:ext cx="3101497" cy="3101497"/>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9F2"/>
            </a:solidFill>
          </p:spPr>
          <p:txBody>
            <a:bodyPr/>
            <a:lstStyle/>
            <a:p>
              <a:endParaRPr lang="en-US"/>
            </a:p>
          </p:txBody>
        </p:sp>
        <p:sp>
          <p:nvSpPr>
            <p:cNvPr id="5" name="TextBox 5"/>
            <p:cNvSpPr txBox="1"/>
            <p:nvPr/>
          </p:nvSpPr>
          <p:spPr>
            <a:xfrm>
              <a:off x="76200" y="38100"/>
              <a:ext cx="660400" cy="698500"/>
            </a:xfrm>
            <a:prstGeom prst="rect">
              <a:avLst/>
            </a:prstGeom>
          </p:spPr>
          <p:txBody>
            <a:bodyPr lIns="47634" tIns="47634" rIns="47634" bIns="47634" rtlCol="0" anchor="ctr"/>
            <a:lstStyle/>
            <a:p>
              <a:pPr algn="ctr">
                <a:lnSpc>
                  <a:spcPts val="1837"/>
                </a:lnSpc>
              </a:pPr>
              <a:endParaRPr/>
            </a:p>
          </p:txBody>
        </p:sp>
      </p:grpSp>
      <p:sp>
        <p:nvSpPr>
          <p:cNvPr id="6" name="Freeform 6"/>
          <p:cNvSpPr/>
          <p:nvPr/>
        </p:nvSpPr>
        <p:spPr>
          <a:xfrm rot="-868679">
            <a:off x="15666963" y="8998559"/>
            <a:ext cx="2996331" cy="3115588"/>
          </a:xfrm>
          <a:custGeom>
            <a:avLst/>
            <a:gdLst/>
            <a:ahLst/>
            <a:cxnLst/>
            <a:rect l="l" t="t" r="r" b="b"/>
            <a:pathLst>
              <a:path w="2996331" h="3115588">
                <a:moveTo>
                  <a:pt x="0" y="0"/>
                </a:moveTo>
                <a:lnTo>
                  <a:pt x="2996331" y="0"/>
                </a:lnTo>
                <a:lnTo>
                  <a:pt x="2996331" y="3115588"/>
                </a:lnTo>
                <a:lnTo>
                  <a:pt x="0" y="3115588"/>
                </a:lnTo>
                <a:lnTo>
                  <a:pt x="0" y="0"/>
                </a:lnTo>
                <a:close/>
              </a:path>
            </a:pathLst>
          </a:custGeom>
          <a:blipFill>
            <a:blip r:embed="rId3">
              <a:extLst>
                <a:ext uri="{96DAC541-7B7A-43D3-8B79-37D633B846F1}">
                  <asvg:svgBlip xmlns:asvg="http://schemas.microsoft.com/office/drawing/2016/SVG/main" r:embed="rId4"/>
                </a:ext>
              </a:extLst>
            </a:blip>
            <a:stretch>
              <a:fillRect t="-83626" r="-157760" b="-39168"/>
            </a:stretch>
          </a:blipFill>
        </p:spPr>
        <p:txBody>
          <a:bodyPr/>
          <a:lstStyle/>
          <a:p>
            <a:endParaRPr lang="en-US"/>
          </a:p>
        </p:txBody>
      </p:sp>
      <p:grpSp>
        <p:nvGrpSpPr>
          <p:cNvPr id="7" name="Group 7"/>
          <p:cNvGrpSpPr/>
          <p:nvPr/>
        </p:nvGrpSpPr>
        <p:grpSpPr>
          <a:xfrm rot="5853241">
            <a:off x="-3203961" y="-3342960"/>
            <a:ext cx="6700684" cy="6967377"/>
            <a:chOff x="0" y="0"/>
            <a:chExt cx="8934246" cy="9289836"/>
          </a:xfrm>
        </p:grpSpPr>
        <p:sp>
          <p:nvSpPr>
            <p:cNvPr id="8" name="Freeform 8"/>
            <p:cNvSpPr/>
            <p:nvPr/>
          </p:nvSpPr>
          <p:spPr>
            <a:xfrm>
              <a:off x="0" y="0"/>
              <a:ext cx="8934246" cy="9289836"/>
            </a:xfrm>
            <a:custGeom>
              <a:avLst/>
              <a:gdLst/>
              <a:ahLst/>
              <a:cxnLst/>
              <a:rect l="l" t="t" r="r" b="b"/>
              <a:pathLst>
                <a:path w="8934246" h="9289836">
                  <a:moveTo>
                    <a:pt x="0" y="0"/>
                  </a:moveTo>
                  <a:lnTo>
                    <a:pt x="8934246" y="0"/>
                  </a:lnTo>
                  <a:lnTo>
                    <a:pt x="8934246" y="9289836"/>
                  </a:lnTo>
                  <a:lnTo>
                    <a:pt x="0" y="9289836"/>
                  </a:lnTo>
                  <a:lnTo>
                    <a:pt x="0" y="0"/>
                  </a:lnTo>
                  <a:close/>
                </a:path>
              </a:pathLst>
            </a:custGeom>
            <a:blipFill>
              <a:blip r:embed="rId5">
                <a:alphaModFix amt="19999"/>
                <a:extLst>
                  <a:ext uri="{96DAC541-7B7A-43D3-8B79-37D633B846F1}">
                    <asvg:svgBlip xmlns:asvg="http://schemas.microsoft.com/office/drawing/2016/SVG/main" r:embed="rId6"/>
                  </a:ext>
                </a:extLst>
              </a:blip>
              <a:stretch>
                <a:fillRect t="-83626" r="-157760" b="-39168"/>
              </a:stretch>
            </a:blipFill>
          </p:spPr>
          <p:txBody>
            <a:bodyPr/>
            <a:lstStyle/>
            <a:p>
              <a:endParaRPr lang="en-US"/>
            </a:p>
          </p:txBody>
        </p:sp>
        <p:sp>
          <p:nvSpPr>
            <p:cNvPr id="9" name="Freeform 9"/>
            <p:cNvSpPr/>
            <p:nvPr/>
          </p:nvSpPr>
          <p:spPr>
            <a:xfrm rot="410737" flipV="1">
              <a:off x="849517" y="2121421"/>
              <a:ext cx="6473386" cy="3293335"/>
            </a:xfrm>
            <a:custGeom>
              <a:avLst/>
              <a:gdLst/>
              <a:ahLst/>
              <a:cxnLst/>
              <a:rect l="l" t="t" r="r" b="b"/>
              <a:pathLst>
                <a:path w="6473386" h="3293335">
                  <a:moveTo>
                    <a:pt x="0" y="3293335"/>
                  </a:moveTo>
                  <a:lnTo>
                    <a:pt x="6473386" y="3293335"/>
                  </a:lnTo>
                  <a:lnTo>
                    <a:pt x="6473386" y="0"/>
                  </a:lnTo>
                  <a:lnTo>
                    <a:pt x="0" y="0"/>
                  </a:lnTo>
                  <a:lnTo>
                    <a:pt x="0" y="3293335"/>
                  </a:lnTo>
                  <a:close/>
                </a:path>
              </a:pathLst>
            </a:custGeom>
            <a:blipFill>
              <a:blip r:embed="rId7">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grpSp>
      <p:sp>
        <p:nvSpPr>
          <p:cNvPr id="10" name="TextBox 10"/>
          <p:cNvSpPr txBox="1"/>
          <p:nvPr/>
        </p:nvSpPr>
        <p:spPr>
          <a:xfrm>
            <a:off x="500232" y="3225712"/>
            <a:ext cx="11169248" cy="6494085"/>
          </a:xfrm>
          <a:prstGeom prst="rect">
            <a:avLst/>
          </a:prstGeom>
        </p:spPr>
        <p:txBody>
          <a:bodyPr wrap="square" lIns="0" tIns="0" rIns="0" bIns="0" rtlCol="0" anchor="t">
            <a:spAutoFit/>
          </a:bodyPr>
          <a:lstStyle/>
          <a:p>
            <a:pPr marL="981394" lvl="1" indent="-685800" algn="l">
              <a:spcBef>
                <a:spcPct val="0"/>
              </a:spcBef>
              <a:spcAft>
                <a:spcPts val="1800"/>
              </a:spcAft>
              <a:buFont typeface="Arial" panose="020B0604020202020204" pitchFamily="34" charset="0"/>
              <a:buChar char="•"/>
            </a:pPr>
            <a:r>
              <a:rPr lang="en-US" sz="4900" u="none" strike="noStrike" spc="-261" dirty="0">
                <a:solidFill>
                  <a:srgbClr val="000000"/>
                </a:solidFill>
                <a:latin typeface="Montserrat"/>
                <a:ea typeface="Montserrat"/>
                <a:cs typeface="Montserrat"/>
                <a:sym typeface="Montserrat"/>
              </a:rPr>
              <a:t>Download the App by scanning the QR code or search for “</a:t>
            </a:r>
            <a:r>
              <a:rPr lang="en-US" sz="4900" b="1" u="none" strike="noStrike" spc="-261" dirty="0">
                <a:solidFill>
                  <a:srgbClr val="000000"/>
                </a:solidFill>
                <a:latin typeface="Montserrat Bold"/>
                <a:ea typeface="Montserrat Bold"/>
                <a:cs typeface="Montserrat Bold"/>
                <a:sym typeface="Montserrat Bold"/>
              </a:rPr>
              <a:t>EQ2: Staff Support</a:t>
            </a:r>
            <a:r>
              <a:rPr lang="en-US" sz="4900" u="none" strike="noStrike" spc="-261" dirty="0">
                <a:solidFill>
                  <a:srgbClr val="000000"/>
                </a:solidFill>
                <a:latin typeface="Montserrat"/>
                <a:ea typeface="Montserrat"/>
                <a:cs typeface="Montserrat"/>
                <a:sym typeface="Montserrat"/>
              </a:rPr>
              <a:t>” on the iOS App Store or Google Play</a:t>
            </a:r>
          </a:p>
          <a:p>
            <a:pPr marL="981394" lvl="1" indent="-685800" algn="l">
              <a:spcBef>
                <a:spcPct val="0"/>
              </a:spcBef>
              <a:spcAft>
                <a:spcPts val="1800"/>
              </a:spcAft>
              <a:buFont typeface="Arial" panose="020B0604020202020204" pitchFamily="34" charset="0"/>
              <a:buChar char="•"/>
            </a:pPr>
            <a:r>
              <a:rPr lang="en-US" sz="4900" u="none" strike="noStrike" spc="-261" dirty="0">
                <a:solidFill>
                  <a:srgbClr val="000000"/>
                </a:solidFill>
                <a:latin typeface="Montserrat"/>
                <a:ea typeface="Montserrat"/>
                <a:cs typeface="Montserrat"/>
                <a:sym typeface="Montserrat"/>
              </a:rPr>
              <a:t>Click “Get Started” and sign in with your own email/password</a:t>
            </a:r>
          </a:p>
          <a:p>
            <a:pPr marL="981394" lvl="1" indent="-685800" algn="l">
              <a:spcBef>
                <a:spcPct val="0"/>
              </a:spcBef>
              <a:spcAft>
                <a:spcPts val="1800"/>
              </a:spcAft>
              <a:buFont typeface="Arial" panose="020B0604020202020204" pitchFamily="34" charset="0"/>
              <a:buChar char="•"/>
            </a:pPr>
            <a:r>
              <a:rPr lang="en-US" sz="4900" u="none" strike="noStrike" spc="-261" dirty="0">
                <a:solidFill>
                  <a:srgbClr val="000000"/>
                </a:solidFill>
                <a:latin typeface="Montserrat"/>
                <a:ea typeface="Montserrat"/>
                <a:cs typeface="Montserrat"/>
                <a:sym typeface="Montserrat"/>
              </a:rPr>
              <a:t>When prompted for Agency Code, </a:t>
            </a:r>
            <a:r>
              <a:rPr lang="en-US" sz="4900" b="1" u="none" strike="noStrike" spc="-261" dirty="0">
                <a:solidFill>
                  <a:srgbClr val="000000"/>
                </a:solidFill>
                <a:latin typeface="Montserrat Bold"/>
                <a:ea typeface="Montserrat Bold"/>
                <a:cs typeface="Montserrat Bold"/>
                <a:sym typeface="Montserrat Bold"/>
              </a:rPr>
              <a:t>enter your facility’s code</a:t>
            </a:r>
            <a:r>
              <a:rPr lang="en-US" sz="4900" u="none" strike="noStrike" spc="-261" dirty="0">
                <a:solidFill>
                  <a:srgbClr val="000000"/>
                </a:solidFill>
                <a:latin typeface="Montserrat"/>
                <a:ea typeface="Montserrat"/>
                <a:cs typeface="Montserrat"/>
                <a:sym typeface="Montserrat"/>
              </a:rPr>
              <a:t>.</a:t>
            </a:r>
          </a:p>
        </p:txBody>
      </p:sp>
      <p:sp>
        <p:nvSpPr>
          <p:cNvPr id="11" name="Freeform 11"/>
          <p:cNvSpPr/>
          <p:nvPr/>
        </p:nvSpPr>
        <p:spPr>
          <a:xfrm>
            <a:off x="12203144" y="4135049"/>
            <a:ext cx="4714103" cy="4675410"/>
          </a:xfrm>
          <a:custGeom>
            <a:avLst/>
            <a:gdLst/>
            <a:ahLst/>
            <a:cxnLst/>
            <a:rect l="l" t="t" r="r" b="b"/>
            <a:pathLst>
              <a:path w="4714103" h="4675410">
                <a:moveTo>
                  <a:pt x="0" y="0"/>
                </a:moveTo>
                <a:lnTo>
                  <a:pt x="4714103" y="0"/>
                </a:lnTo>
                <a:lnTo>
                  <a:pt x="4714103" y="4675409"/>
                </a:lnTo>
                <a:lnTo>
                  <a:pt x="0" y="4675409"/>
                </a:lnTo>
                <a:lnTo>
                  <a:pt x="0" y="0"/>
                </a:lnTo>
                <a:close/>
              </a:path>
            </a:pathLst>
          </a:custGeom>
          <a:blipFill>
            <a:blip r:embed="rId9"/>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1028700" y="931550"/>
            <a:ext cx="16421100" cy="1315745"/>
          </a:xfrm>
          <a:prstGeom prst="rect">
            <a:avLst/>
          </a:prstGeom>
        </p:spPr>
        <p:txBody>
          <a:bodyPr wrap="square" lIns="0" tIns="0" rIns="0" bIns="0" rtlCol="0" anchor="t">
            <a:spAutoFit/>
          </a:bodyPr>
          <a:lstStyle/>
          <a:p>
            <a:pPr algn="l">
              <a:lnSpc>
                <a:spcPts val="9605"/>
              </a:lnSpc>
            </a:pPr>
            <a:r>
              <a:rPr lang="en-US" sz="10200" b="1" spc="-285" dirty="0">
                <a:solidFill>
                  <a:srgbClr val="00173D"/>
                </a:solidFill>
                <a:latin typeface="Poppins Bold"/>
                <a:ea typeface="Poppins Bold"/>
                <a:cs typeface="Poppins Bold"/>
                <a:sym typeface="Poppins Bold"/>
              </a:rPr>
              <a:t>Restorative Circles in EQ2</a:t>
            </a:r>
          </a:p>
        </p:txBody>
      </p:sp>
      <p:sp>
        <p:nvSpPr>
          <p:cNvPr id="3" name="Freeform 3"/>
          <p:cNvSpPr/>
          <p:nvPr/>
        </p:nvSpPr>
        <p:spPr>
          <a:xfrm>
            <a:off x="14020800" y="4648365"/>
            <a:ext cx="3650638" cy="3768726"/>
          </a:xfrm>
          <a:custGeom>
            <a:avLst/>
            <a:gdLst/>
            <a:ahLst/>
            <a:cxnLst/>
            <a:rect l="l" t="t" r="r" b="b"/>
            <a:pathLst>
              <a:path w="3650638" h="3768726">
                <a:moveTo>
                  <a:pt x="0" y="0"/>
                </a:moveTo>
                <a:lnTo>
                  <a:pt x="3650638" y="0"/>
                </a:lnTo>
                <a:lnTo>
                  <a:pt x="3650638" y="3768727"/>
                </a:lnTo>
                <a:lnTo>
                  <a:pt x="0" y="37687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5853241">
            <a:off x="-3203961" y="-3342960"/>
            <a:ext cx="6700684" cy="6967377"/>
          </a:xfrm>
          <a:custGeom>
            <a:avLst/>
            <a:gdLst/>
            <a:ahLst/>
            <a:cxnLst/>
            <a:rect l="l" t="t" r="r" b="b"/>
            <a:pathLst>
              <a:path w="6700684" h="6967377">
                <a:moveTo>
                  <a:pt x="0" y="0"/>
                </a:moveTo>
                <a:lnTo>
                  <a:pt x="6700684" y="0"/>
                </a:lnTo>
                <a:lnTo>
                  <a:pt x="6700684" y="6967377"/>
                </a:lnTo>
                <a:lnTo>
                  <a:pt x="0" y="6967377"/>
                </a:lnTo>
                <a:lnTo>
                  <a:pt x="0" y="0"/>
                </a:lnTo>
                <a:close/>
              </a:path>
            </a:pathLst>
          </a:custGeom>
          <a:blipFill>
            <a:blip r:embed="rId5">
              <a:alphaModFix amt="19999"/>
              <a:extLst>
                <a:ext uri="{96DAC541-7B7A-43D3-8B79-37D633B846F1}">
                  <asvg:svgBlip xmlns:asvg="http://schemas.microsoft.com/office/drawing/2016/SVG/main" r:embed="rId6"/>
                </a:ext>
              </a:extLst>
            </a:blip>
            <a:stretch>
              <a:fillRect t="-83626" r="-157760" b="-39168"/>
            </a:stretch>
          </a:blipFill>
        </p:spPr>
        <p:txBody>
          <a:bodyPr/>
          <a:lstStyle/>
          <a:p>
            <a:endParaRPr lang="en-US"/>
          </a:p>
        </p:txBody>
      </p:sp>
      <p:sp>
        <p:nvSpPr>
          <p:cNvPr id="5" name="TextBox 5"/>
          <p:cNvSpPr txBox="1"/>
          <p:nvPr/>
        </p:nvSpPr>
        <p:spPr>
          <a:xfrm>
            <a:off x="1028700" y="2471588"/>
            <a:ext cx="15914436" cy="1664686"/>
          </a:xfrm>
          <a:prstGeom prst="rect">
            <a:avLst/>
          </a:prstGeom>
        </p:spPr>
        <p:txBody>
          <a:bodyPr lIns="0" tIns="0" rIns="0" bIns="0" rtlCol="0" anchor="t">
            <a:spAutoFit/>
          </a:bodyPr>
          <a:lstStyle/>
          <a:p>
            <a:pPr marL="0" lvl="0" indent="0" algn="l">
              <a:lnSpc>
                <a:spcPts val="6412"/>
              </a:lnSpc>
            </a:pPr>
            <a:r>
              <a:rPr lang="en-US" sz="5937" b="1" u="none" strike="noStrike" spc="-259" dirty="0">
                <a:solidFill>
                  <a:srgbClr val="2E73A1"/>
                </a:solidFill>
                <a:latin typeface="Poppins Bold"/>
                <a:ea typeface="Poppins Bold"/>
                <a:cs typeface="Poppins Bold"/>
                <a:sym typeface="Poppins Bold"/>
              </a:rPr>
              <a:t>Circles are one way EQ2 supports you as you do this important but challenging work.</a:t>
            </a:r>
          </a:p>
        </p:txBody>
      </p:sp>
      <p:sp>
        <p:nvSpPr>
          <p:cNvPr id="6" name="TextBox 6"/>
          <p:cNvSpPr txBox="1"/>
          <p:nvPr/>
        </p:nvSpPr>
        <p:spPr>
          <a:xfrm>
            <a:off x="1028700" y="5147733"/>
            <a:ext cx="13702472" cy="1384995"/>
          </a:xfrm>
          <a:prstGeom prst="rect">
            <a:avLst/>
          </a:prstGeom>
        </p:spPr>
        <p:txBody>
          <a:bodyPr lIns="0" tIns="0" rIns="0" bIns="0" rtlCol="0" anchor="t">
            <a:spAutoFit/>
          </a:bodyPr>
          <a:lstStyle/>
          <a:p>
            <a:pPr algn="l">
              <a:lnSpc>
                <a:spcPts val="5373"/>
              </a:lnSpc>
              <a:spcBef>
                <a:spcPct val="0"/>
              </a:spcBef>
            </a:pPr>
            <a:r>
              <a:rPr lang="en-US" sz="4800" b="1" i="1" u="none" strike="noStrike" spc="-249" dirty="0">
                <a:solidFill>
                  <a:srgbClr val="000000"/>
                </a:solidFill>
                <a:latin typeface="Montserrat Medium Italics"/>
                <a:ea typeface="Montserrat Medium Italics"/>
                <a:cs typeface="Montserrat Medium Italics"/>
                <a:sym typeface="Montserrat Medium Italics"/>
              </a:rPr>
              <a:t>“What’s one thing people might not know about you from looking at you?”</a:t>
            </a:r>
          </a:p>
        </p:txBody>
      </p:sp>
      <p:sp>
        <p:nvSpPr>
          <p:cNvPr id="7" name="TextBox 7"/>
          <p:cNvSpPr txBox="1"/>
          <p:nvPr/>
        </p:nvSpPr>
        <p:spPr>
          <a:xfrm>
            <a:off x="1028700" y="7352242"/>
            <a:ext cx="14180514" cy="1384995"/>
          </a:xfrm>
          <a:prstGeom prst="rect">
            <a:avLst/>
          </a:prstGeom>
        </p:spPr>
        <p:txBody>
          <a:bodyPr lIns="0" tIns="0" rIns="0" bIns="0" rtlCol="0" anchor="t">
            <a:spAutoFit/>
          </a:bodyPr>
          <a:lstStyle/>
          <a:p>
            <a:pPr marL="0" lvl="0" indent="0" algn="l">
              <a:lnSpc>
                <a:spcPts val="5373"/>
              </a:lnSpc>
              <a:spcBef>
                <a:spcPct val="0"/>
              </a:spcBef>
            </a:pPr>
            <a:r>
              <a:rPr lang="en-US" sz="4800" b="1" i="1" u="none" strike="noStrike" spc="-249" dirty="0">
                <a:solidFill>
                  <a:srgbClr val="000000"/>
                </a:solidFill>
                <a:latin typeface="Montserrat Medium Italics"/>
                <a:ea typeface="Montserrat Medium Italics"/>
                <a:cs typeface="Montserrat Medium Italics"/>
                <a:sym typeface="Montserrat Medium Italics"/>
              </a:rPr>
              <a:t>“What’s a personal strength you bring to this agency or your role?”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a:off x="15822386" y="7689590"/>
            <a:ext cx="4386064" cy="4386064"/>
          </a:xfrm>
          <a:custGeom>
            <a:avLst/>
            <a:gdLst/>
            <a:ahLst/>
            <a:cxnLst/>
            <a:rect l="l" t="t" r="r" b="b"/>
            <a:pathLst>
              <a:path w="4386064" h="4386064">
                <a:moveTo>
                  <a:pt x="0" y="0"/>
                </a:moveTo>
                <a:lnTo>
                  <a:pt x="4386064" y="0"/>
                </a:lnTo>
                <a:lnTo>
                  <a:pt x="4386064" y="4386064"/>
                </a:lnTo>
                <a:lnTo>
                  <a:pt x="0" y="43860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a:off x="1028700" y="696599"/>
            <a:ext cx="14667284" cy="2819918"/>
          </a:xfrm>
          <a:prstGeom prst="rect">
            <a:avLst/>
          </a:prstGeom>
        </p:spPr>
        <p:txBody>
          <a:bodyPr lIns="0" tIns="0" rIns="0" bIns="0" rtlCol="0" anchor="t">
            <a:spAutoFit/>
          </a:bodyPr>
          <a:lstStyle/>
          <a:p>
            <a:pPr algn="l">
              <a:lnSpc>
                <a:spcPts val="10690"/>
              </a:lnSpc>
            </a:pPr>
            <a:r>
              <a:rPr lang="en-US" sz="9599" b="1" spc="-314">
                <a:solidFill>
                  <a:srgbClr val="00173D"/>
                </a:solidFill>
                <a:latin typeface="Poppins Bold"/>
                <a:ea typeface="Poppins Bold"/>
                <a:cs typeface="Poppins Bold"/>
                <a:sym typeface="Poppins Bold"/>
              </a:rPr>
              <a:t>You’ll get a lot of training in your new role…</a:t>
            </a:r>
          </a:p>
        </p:txBody>
      </p:sp>
      <p:sp>
        <p:nvSpPr>
          <p:cNvPr id="4" name="TextBox 4"/>
          <p:cNvSpPr txBox="1"/>
          <p:nvPr/>
        </p:nvSpPr>
        <p:spPr>
          <a:xfrm>
            <a:off x="1028700" y="3621218"/>
            <a:ext cx="16160036" cy="3582670"/>
          </a:xfrm>
          <a:prstGeom prst="rect">
            <a:avLst/>
          </a:prstGeom>
        </p:spPr>
        <p:txBody>
          <a:bodyPr lIns="0" tIns="0" rIns="0" bIns="0" rtlCol="0" anchor="t">
            <a:spAutoFit/>
          </a:bodyPr>
          <a:lstStyle/>
          <a:p>
            <a:pPr marL="1036320" lvl="1" indent="-518160" algn="l">
              <a:lnSpc>
                <a:spcPts val="9800"/>
              </a:lnSpc>
              <a:buFont typeface="Arial"/>
              <a:buChar char="•"/>
            </a:pPr>
            <a:r>
              <a:rPr lang="en-US" sz="4800" b="1" spc="-288">
                <a:solidFill>
                  <a:srgbClr val="000000"/>
                </a:solidFill>
                <a:latin typeface="Montserrat Medium"/>
                <a:ea typeface="Montserrat Medium"/>
                <a:cs typeface="Montserrat Medium"/>
                <a:sym typeface="Montserrat Medium"/>
              </a:rPr>
              <a:t>Safety and Emergency Interventions</a:t>
            </a:r>
          </a:p>
          <a:p>
            <a:pPr marL="1036320" lvl="1" indent="-518160" algn="l">
              <a:lnSpc>
                <a:spcPts val="9800"/>
              </a:lnSpc>
              <a:buFont typeface="Arial"/>
              <a:buChar char="•"/>
            </a:pPr>
            <a:r>
              <a:rPr lang="en-US" sz="4800" b="1" spc="-288">
                <a:solidFill>
                  <a:srgbClr val="000000"/>
                </a:solidFill>
                <a:latin typeface="Montserrat Medium"/>
                <a:ea typeface="Montserrat Medium"/>
                <a:cs typeface="Montserrat Medium"/>
                <a:sym typeface="Montserrat Medium"/>
              </a:rPr>
              <a:t>Agency Policies, Practices, Protocols, and Paperwork</a:t>
            </a:r>
          </a:p>
          <a:p>
            <a:pPr marL="1036320" lvl="1" indent="-518160" algn="l">
              <a:lnSpc>
                <a:spcPts val="9800"/>
              </a:lnSpc>
              <a:buFont typeface="Arial"/>
              <a:buChar char="•"/>
            </a:pPr>
            <a:r>
              <a:rPr lang="en-US" sz="4800" b="1" spc="-288">
                <a:solidFill>
                  <a:srgbClr val="000000"/>
                </a:solidFill>
                <a:latin typeface="Montserrat Medium"/>
                <a:ea typeface="Montserrat Medium"/>
                <a:cs typeface="Montserrat Medium"/>
                <a:sym typeface="Montserrat Medium"/>
              </a:rPr>
              <a:t>Trauma-Informed Programs to use with Youth</a:t>
            </a:r>
          </a:p>
        </p:txBody>
      </p:sp>
      <p:sp>
        <p:nvSpPr>
          <p:cNvPr id="5" name="TextBox 5"/>
          <p:cNvSpPr txBox="1"/>
          <p:nvPr/>
        </p:nvSpPr>
        <p:spPr>
          <a:xfrm>
            <a:off x="1028700" y="8215024"/>
            <a:ext cx="15197336" cy="1375377"/>
          </a:xfrm>
          <a:prstGeom prst="rect">
            <a:avLst/>
          </a:prstGeom>
        </p:spPr>
        <p:txBody>
          <a:bodyPr lIns="0" tIns="0" rIns="0" bIns="0" rtlCol="0" anchor="t">
            <a:spAutoFit/>
          </a:bodyPr>
          <a:lstStyle/>
          <a:p>
            <a:pPr algn="ctr">
              <a:lnSpc>
                <a:spcPts val="9300"/>
              </a:lnSpc>
            </a:pPr>
            <a:r>
              <a:rPr lang="en-US" sz="12500" b="1" spc="-288">
                <a:solidFill>
                  <a:srgbClr val="1E4664"/>
                </a:solidFill>
                <a:latin typeface="Poppins Bold"/>
                <a:ea typeface="Poppins Bold"/>
                <a:cs typeface="Poppins Bold"/>
                <a:sym typeface="Poppins Bold"/>
              </a:rPr>
              <a:t>But EQ2 is for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1028700" y="222282"/>
            <a:ext cx="9714607" cy="1991764"/>
          </a:xfrm>
          <a:prstGeom prst="rect">
            <a:avLst/>
          </a:prstGeom>
        </p:spPr>
        <p:txBody>
          <a:bodyPr wrap="square" lIns="0" tIns="0" rIns="0" bIns="0" rtlCol="0" anchor="t">
            <a:spAutoFit/>
          </a:bodyPr>
          <a:lstStyle/>
          <a:p>
            <a:pPr algn="l">
              <a:lnSpc>
                <a:spcPts val="16132"/>
              </a:lnSpc>
            </a:pPr>
            <a:r>
              <a:rPr lang="en-US" sz="11522" b="1" spc="-288">
                <a:solidFill>
                  <a:srgbClr val="00173D"/>
                </a:solidFill>
                <a:latin typeface="Poppins Bold"/>
                <a:ea typeface="Poppins Bold"/>
                <a:cs typeface="Poppins Bold"/>
                <a:sym typeface="Poppins Bold"/>
              </a:rPr>
              <a:t>What is </a:t>
            </a:r>
            <a:r>
              <a:rPr lang="en-US" sz="11522" b="1" spc="-288">
                <a:solidFill>
                  <a:srgbClr val="1E4664"/>
                </a:solidFill>
                <a:latin typeface="Poppins Bold"/>
                <a:ea typeface="Poppins Bold"/>
                <a:cs typeface="Poppins Bold"/>
                <a:sym typeface="Poppins Bold"/>
              </a:rPr>
              <a:t>EQ2</a:t>
            </a:r>
            <a:r>
              <a:rPr lang="en-US" sz="11522" b="1" spc="-288">
                <a:solidFill>
                  <a:srgbClr val="00173D"/>
                </a:solidFill>
                <a:latin typeface="Poppins Bold"/>
                <a:ea typeface="Poppins Bold"/>
                <a:cs typeface="Poppins Bold"/>
                <a:sym typeface="Poppins Bold"/>
              </a:rPr>
              <a:t>?</a:t>
            </a:r>
          </a:p>
        </p:txBody>
      </p:sp>
      <p:sp>
        <p:nvSpPr>
          <p:cNvPr id="3" name="Freeform 3"/>
          <p:cNvSpPr/>
          <p:nvPr/>
        </p:nvSpPr>
        <p:spPr>
          <a:xfrm rot="-3816442">
            <a:off x="14642985" y="7005182"/>
            <a:ext cx="6700684" cy="6967377"/>
          </a:xfrm>
          <a:custGeom>
            <a:avLst/>
            <a:gdLst/>
            <a:ahLst/>
            <a:cxnLst/>
            <a:rect l="l" t="t" r="r" b="b"/>
            <a:pathLst>
              <a:path w="6700684" h="6967377">
                <a:moveTo>
                  <a:pt x="0" y="0"/>
                </a:moveTo>
                <a:lnTo>
                  <a:pt x="6700684" y="0"/>
                </a:lnTo>
                <a:lnTo>
                  <a:pt x="6700684" y="6967377"/>
                </a:lnTo>
                <a:lnTo>
                  <a:pt x="0" y="6967377"/>
                </a:lnTo>
                <a:lnTo>
                  <a:pt x="0" y="0"/>
                </a:lnTo>
                <a:close/>
              </a:path>
            </a:pathLst>
          </a:custGeom>
          <a:blipFill>
            <a:blip r:embed="rId3">
              <a:alphaModFix amt="19999"/>
              <a:extLst>
                <a:ext uri="{96DAC541-7B7A-43D3-8B79-37D633B846F1}">
                  <asvg:svgBlip xmlns:asvg="http://schemas.microsoft.com/office/drawing/2016/SVG/main" r:embed="rId4"/>
                </a:ext>
              </a:extLst>
            </a:blip>
            <a:stretch>
              <a:fillRect l="-8169" r="-8169"/>
            </a:stretch>
          </a:blipFill>
        </p:spPr>
        <p:txBody>
          <a:bodyPr/>
          <a:lstStyle/>
          <a:p>
            <a:endParaRPr lang="en-US"/>
          </a:p>
        </p:txBody>
      </p:sp>
      <p:sp>
        <p:nvSpPr>
          <p:cNvPr id="4" name="Freeform 4"/>
          <p:cNvSpPr/>
          <p:nvPr/>
        </p:nvSpPr>
        <p:spPr>
          <a:xfrm rot="-3405705" flipV="1">
            <a:off x="14849737" y="9217451"/>
            <a:ext cx="4855039" cy="2470001"/>
          </a:xfrm>
          <a:custGeom>
            <a:avLst/>
            <a:gdLst/>
            <a:ahLst/>
            <a:cxnLst/>
            <a:rect l="l" t="t" r="r" b="b"/>
            <a:pathLst>
              <a:path w="4855039" h="2470001">
                <a:moveTo>
                  <a:pt x="0" y="2470001"/>
                </a:moveTo>
                <a:lnTo>
                  <a:pt x="4855040" y="2470001"/>
                </a:lnTo>
                <a:lnTo>
                  <a:pt x="4855040" y="0"/>
                </a:lnTo>
                <a:lnTo>
                  <a:pt x="0" y="0"/>
                </a:lnTo>
                <a:lnTo>
                  <a:pt x="0" y="2470001"/>
                </a:lnTo>
                <a:close/>
              </a:path>
            </a:pathLst>
          </a:custGeom>
          <a:blipFill>
            <a:blip r:embed="rId5">
              <a:alphaModFix amt="19999"/>
              <a:extLst>
                <a:ext uri="{96DAC541-7B7A-43D3-8B79-37D633B846F1}">
                  <asvg:svgBlip xmlns:asvg="http://schemas.microsoft.com/office/drawing/2016/SVG/main" r:embed="rId6"/>
                </a:ext>
              </a:extLst>
            </a:blip>
            <a:stretch>
              <a:fillRect t="-103" b="-103"/>
            </a:stretch>
          </a:blipFill>
        </p:spPr>
        <p:txBody>
          <a:bodyPr/>
          <a:lstStyle/>
          <a:p>
            <a:endParaRPr lang="en-US"/>
          </a:p>
        </p:txBody>
      </p:sp>
      <p:grpSp>
        <p:nvGrpSpPr>
          <p:cNvPr id="5" name="Group 5"/>
          <p:cNvGrpSpPr/>
          <p:nvPr/>
        </p:nvGrpSpPr>
        <p:grpSpPr>
          <a:xfrm>
            <a:off x="14173200" y="5194032"/>
            <a:ext cx="4114800" cy="5294838"/>
            <a:chOff x="0" y="0"/>
            <a:chExt cx="5486400" cy="7059784"/>
          </a:xfrm>
        </p:grpSpPr>
        <p:sp>
          <p:nvSpPr>
            <p:cNvPr id="6" name="Freeform 6"/>
            <p:cNvSpPr/>
            <p:nvPr/>
          </p:nvSpPr>
          <p:spPr>
            <a:xfrm>
              <a:off x="0" y="0"/>
              <a:ext cx="5486400" cy="7059803"/>
            </a:xfrm>
            <a:custGeom>
              <a:avLst/>
              <a:gdLst/>
              <a:ahLst/>
              <a:cxnLst/>
              <a:rect l="l" t="t" r="r" b="b"/>
              <a:pathLst>
                <a:path w="5486400" h="7059803">
                  <a:moveTo>
                    <a:pt x="0" y="0"/>
                  </a:moveTo>
                  <a:lnTo>
                    <a:pt x="5486400" y="0"/>
                  </a:lnTo>
                  <a:lnTo>
                    <a:pt x="5486400" y="7059803"/>
                  </a:lnTo>
                  <a:lnTo>
                    <a:pt x="0" y="7059803"/>
                  </a:lnTo>
                  <a:lnTo>
                    <a:pt x="0" y="0"/>
                  </a:lnTo>
                  <a:close/>
                </a:path>
              </a:pathLst>
            </a:custGeom>
            <a:blipFill>
              <a:blip r:embed="rId7"/>
              <a:stretch>
                <a:fillRect t="-842" b="-842"/>
              </a:stretch>
            </a:blipFill>
          </p:spPr>
          <p:txBody>
            <a:bodyPr/>
            <a:lstStyle/>
            <a:p>
              <a:endParaRPr lang="en-US"/>
            </a:p>
          </p:txBody>
        </p:sp>
      </p:grpSp>
      <p:sp>
        <p:nvSpPr>
          <p:cNvPr id="7" name="TextBox 7"/>
          <p:cNvSpPr txBox="1"/>
          <p:nvPr/>
        </p:nvSpPr>
        <p:spPr>
          <a:xfrm>
            <a:off x="1028700" y="2314386"/>
            <a:ext cx="16230600" cy="1359346"/>
          </a:xfrm>
          <a:prstGeom prst="rect">
            <a:avLst/>
          </a:prstGeom>
        </p:spPr>
        <p:txBody>
          <a:bodyPr lIns="0" tIns="0" rIns="0" bIns="0" rtlCol="0" anchor="t">
            <a:spAutoFit/>
          </a:bodyPr>
          <a:lstStyle/>
          <a:p>
            <a:pPr algn="l">
              <a:lnSpc>
                <a:spcPts val="5252"/>
              </a:lnSpc>
            </a:pPr>
            <a:r>
              <a:rPr lang="en-US" sz="4800" b="1" spc="103">
                <a:solidFill>
                  <a:srgbClr val="242424"/>
                </a:solidFill>
                <a:latin typeface="Montserrat Bold"/>
                <a:ea typeface="Montserrat Bold"/>
                <a:cs typeface="Montserrat Bold"/>
                <a:sym typeface="Montserrat Bold"/>
              </a:rPr>
              <a:t>EQ2 is a </a:t>
            </a:r>
            <a:r>
              <a:rPr lang="en-US" sz="4800" b="1" spc="103">
                <a:solidFill>
                  <a:srgbClr val="242424"/>
                </a:solidFill>
                <a:latin typeface="Montserrat Ultra-Bold"/>
                <a:ea typeface="Montserrat Ultra-Bold"/>
                <a:cs typeface="Montserrat Ultra-Bold"/>
                <a:sym typeface="Montserrat Ultra-Bold"/>
              </a:rPr>
              <a:t>training and support </a:t>
            </a:r>
            <a:r>
              <a:rPr lang="en-US" sz="4800" b="1" spc="103">
                <a:solidFill>
                  <a:srgbClr val="242424"/>
                </a:solidFill>
                <a:latin typeface="Montserrat Bold"/>
                <a:ea typeface="Montserrat Bold"/>
                <a:cs typeface="Montserrat Bold"/>
                <a:sym typeface="Montserrat Bold"/>
              </a:rPr>
              <a:t>program for everyone working with trauma-impacted youth:</a:t>
            </a:r>
          </a:p>
        </p:txBody>
      </p:sp>
      <p:sp>
        <p:nvSpPr>
          <p:cNvPr id="8" name="TextBox 8"/>
          <p:cNvSpPr txBox="1"/>
          <p:nvPr/>
        </p:nvSpPr>
        <p:spPr>
          <a:xfrm>
            <a:off x="0" y="4111622"/>
            <a:ext cx="16806672" cy="1179810"/>
          </a:xfrm>
          <a:prstGeom prst="rect">
            <a:avLst/>
          </a:prstGeom>
        </p:spPr>
        <p:txBody>
          <a:bodyPr wrap="square" lIns="0" tIns="0" rIns="0" bIns="0" rtlCol="0" anchor="t">
            <a:spAutoFit/>
          </a:bodyPr>
          <a:lstStyle/>
          <a:p>
            <a:pPr marL="1554480" lvl="2" indent="-518160" algn="l">
              <a:lnSpc>
                <a:spcPts val="4612"/>
              </a:lnSpc>
              <a:buFont typeface="Arial"/>
              <a:buChar char="⚬"/>
            </a:pPr>
            <a:r>
              <a:rPr lang="en-US" sz="4000" b="1" spc="75">
                <a:solidFill>
                  <a:srgbClr val="242424"/>
                </a:solidFill>
                <a:latin typeface="Montserrat Semi-Bold"/>
                <a:ea typeface="Montserrat Semi-Bold"/>
                <a:cs typeface="Montserrat Semi-Bold"/>
                <a:sym typeface="Montserrat Semi-Bold"/>
              </a:rPr>
              <a:t>Provides easy-to-use practices that can help us </a:t>
            </a:r>
            <a:r>
              <a:rPr lang="en-US" sz="4000" b="1" spc="75">
                <a:solidFill>
                  <a:srgbClr val="1E4664"/>
                </a:solidFill>
                <a:latin typeface="Montserrat Semi-Bold"/>
                <a:ea typeface="Montserrat Semi-Bold"/>
                <a:cs typeface="Montserrat Semi-Bold"/>
                <a:sym typeface="Montserrat Semi-Bold"/>
              </a:rPr>
              <a:t>deal with the stress of work</a:t>
            </a:r>
            <a:r>
              <a:rPr lang="en-US" sz="4000" b="1" spc="75">
                <a:solidFill>
                  <a:srgbClr val="242424"/>
                </a:solidFill>
                <a:latin typeface="Montserrat Semi-Bold"/>
                <a:ea typeface="Montserrat Semi-Bold"/>
                <a:cs typeface="Montserrat Semi-Bold"/>
                <a:sym typeface="Montserrat Semi-Bold"/>
              </a:rPr>
              <a:t>… and life.</a:t>
            </a:r>
          </a:p>
        </p:txBody>
      </p:sp>
      <p:sp>
        <p:nvSpPr>
          <p:cNvPr id="9" name="TextBox 9"/>
          <p:cNvSpPr txBox="1"/>
          <p:nvPr/>
        </p:nvSpPr>
        <p:spPr>
          <a:xfrm>
            <a:off x="-26847" y="7264100"/>
            <a:ext cx="14099227" cy="1808187"/>
          </a:xfrm>
          <a:prstGeom prst="rect">
            <a:avLst/>
          </a:prstGeom>
        </p:spPr>
        <p:txBody>
          <a:bodyPr wrap="square" lIns="0" tIns="0" rIns="0" bIns="0" rtlCol="0" anchor="t">
            <a:spAutoFit/>
          </a:bodyPr>
          <a:lstStyle/>
          <a:p>
            <a:pPr marL="1554480" lvl="2" indent="-518160" algn="l">
              <a:lnSpc>
                <a:spcPts val="4712"/>
              </a:lnSpc>
              <a:buFont typeface="Arial"/>
              <a:buChar char="⚬"/>
            </a:pPr>
            <a:r>
              <a:rPr lang="en-US" sz="4000" b="1" spc="75">
                <a:solidFill>
                  <a:srgbClr val="242424"/>
                </a:solidFill>
                <a:latin typeface="Montserrat Semi-Bold"/>
                <a:ea typeface="Montserrat Semi-Bold"/>
                <a:cs typeface="Montserrat Semi-Bold"/>
                <a:sym typeface="Montserrat Semi-Bold"/>
              </a:rPr>
              <a:t>Builds our </a:t>
            </a:r>
            <a:r>
              <a:rPr lang="en-US" sz="4000" b="1" spc="75">
                <a:solidFill>
                  <a:srgbClr val="1E4664"/>
                </a:solidFill>
                <a:latin typeface="Montserrat Semi-Bold"/>
                <a:ea typeface="Montserrat Semi-Bold"/>
                <a:cs typeface="Montserrat Semi-Bold"/>
                <a:sym typeface="Montserrat Semi-Bold"/>
              </a:rPr>
              <a:t>Emotion Coaching Skills</a:t>
            </a:r>
            <a:r>
              <a:rPr lang="en-US" sz="4000" b="1" spc="75">
                <a:solidFill>
                  <a:srgbClr val="242424"/>
                </a:solidFill>
                <a:latin typeface="Montserrat Semi-Bold"/>
                <a:ea typeface="Montserrat Semi-Bold"/>
                <a:cs typeface="Montserrat Semi-Bold"/>
                <a:sym typeface="Montserrat Semi-Bold"/>
              </a:rPr>
              <a:t> so we can keep ourselves calm and pass these skills onto youth.</a:t>
            </a:r>
          </a:p>
        </p:txBody>
      </p:sp>
      <p:sp>
        <p:nvSpPr>
          <p:cNvPr id="10" name="TextBox 10"/>
          <p:cNvSpPr txBox="1"/>
          <p:nvPr/>
        </p:nvSpPr>
        <p:spPr>
          <a:xfrm>
            <a:off x="-1" y="5687861"/>
            <a:ext cx="14913727" cy="1179810"/>
          </a:xfrm>
          <a:prstGeom prst="rect">
            <a:avLst/>
          </a:prstGeom>
        </p:spPr>
        <p:txBody>
          <a:bodyPr wrap="square" lIns="0" tIns="0" rIns="0" bIns="0" rtlCol="0" anchor="t">
            <a:spAutoFit/>
          </a:bodyPr>
          <a:lstStyle/>
          <a:p>
            <a:pPr marL="1554480" lvl="2" indent="-518160" algn="l">
              <a:lnSpc>
                <a:spcPts val="4612"/>
              </a:lnSpc>
              <a:buFont typeface="Arial"/>
              <a:buChar char="⚬"/>
            </a:pPr>
            <a:r>
              <a:rPr lang="en-US" sz="4000" b="1" spc="75">
                <a:solidFill>
                  <a:srgbClr val="242424"/>
                </a:solidFill>
                <a:latin typeface="Montserrat Semi-Bold"/>
                <a:ea typeface="Montserrat Semi-Bold"/>
                <a:cs typeface="Montserrat Semi-Bold"/>
                <a:sym typeface="Montserrat Semi-Bold"/>
              </a:rPr>
              <a:t>Increases our </a:t>
            </a:r>
            <a:r>
              <a:rPr lang="en-US" sz="4000" b="1" spc="75">
                <a:solidFill>
                  <a:srgbClr val="1E4664"/>
                </a:solidFill>
                <a:latin typeface="Montserrat Semi-Bold"/>
                <a:ea typeface="Montserrat Semi-Bold"/>
                <a:cs typeface="Montserrat Semi-Bold"/>
                <a:sym typeface="Montserrat Semi-Bold"/>
              </a:rPr>
              <a:t>knowledge about how trauma impacts youth</a:t>
            </a:r>
            <a:r>
              <a:rPr lang="en-US" sz="4000" b="1" spc="75">
                <a:solidFill>
                  <a:srgbClr val="242424"/>
                </a:solidFill>
                <a:latin typeface="Montserrat Semi-Bold"/>
                <a:ea typeface="Montserrat Semi-Bold"/>
                <a:cs typeface="Montserrat Semi-Bold"/>
                <a:sym typeface="Montserrat Semi-Bold"/>
              </a:rPr>
              <a:t> and how trauma can impact US.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9FE57A1E-06BB-7A67-5015-86A2AB3ADDE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406C1AD-2F29-E071-8809-ECA583E64EF0}"/>
              </a:ext>
            </a:extLst>
          </p:cNvPr>
          <p:cNvSpPr txBox="1"/>
          <p:nvPr/>
        </p:nvSpPr>
        <p:spPr>
          <a:xfrm>
            <a:off x="884379" y="233899"/>
            <a:ext cx="9714607" cy="1991764"/>
          </a:xfrm>
          <a:prstGeom prst="rect">
            <a:avLst/>
          </a:prstGeom>
        </p:spPr>
        <p:txBody>
          <a:bodyPr lIns="0" tIns="0" rIns="0" bIns="0" rtlCol="0" anchor="t">
            <a:spAutoFit/>
          </a:bodyPr>
          <a:lstStyle/>
          <a:p>
            <a:pPr algn="l">
              <a:lnSpc>
                <a:spcPts val="16132"/>
              </a:lnSpc>
            </a:pPr>
            <a:r>
              <a:rPr lang="en-US" sz="11522" b="1" spc="-288" dirty="0">
                <a:solidFill>
                  <a:srgbClr val="00173D"/>
                </a:solidFill>
                <a:latin typeface="Poppins Bold"/>
                <a:ea typeface="Poppins Bold"/>
                <a:cs typeface="Poppins Bold"/>
                <a:sym typeface="Poppins Bold"/>
              </a:rPr>
              <a:t>What is </a:t>
            </a:r>
            <a:r>
              <a:rPr lang="en-US" sz="11522" b="1" spc="-288" dirty="0">
                <a:solidFill>
                  <a:srgbClr val="1E4664"/>
                </a:solidFill>
                <a:latin typeface="Poppins Bold"/>
                <a:ea typeface="Poppins Bold"/>
                <a:cs typeface="Poppins Bold"/>
                <a:sym typeface="Poppins Bold"/>
              </a:rPr>
              <a:t>EQ?</a:t>
            </a:r>
            <a:endParaRPr lang="en-US" sz="11522" b="1" spc="-288" dirty="0">
              <a:solidFill>
                <a:srgbClr val="00173D"/>
              </a:solidFill>
              <a:latin typeface="Poppins Bold"/>
              <a:ea typeface="Poppins Bold"/>
              <a:cs typeface="Poppins Bold"/>
              <a:sym typeface="Poppins Bold"/>
            </a:endParaRPr>
          </a:p>
        </p:txBody>
      </p:sp>
      <p:sp>
        <p:nvSpPr>
          <p:cNvPr id="4" name="Freeform 4">
            <a:extLst>
              <a:ext uri="{FF2B5EF4-FFF2-40B4-BE49-F238E27FC236}">
                <a16:creationId xmlns:a16="http://schemas.microsoft.com/office/drawing/2014/main" id="{8F13F454-9AD7-A7A4-6CFC-3F37D8B1049B}"/>
              </a:ext>
            </a:extLst>
          </p:cNvPr>
          <p:cNvSpPr/>
          <p:nvPr/>
        </p:nvSpPr>
        <p:spPr>
          <a:xfrm rot="-3405705" flipV="1">
            <a:off x="14849737" y="9217451"/>
            <a:ext cx="4855039" cy="2470001"/>
          </a:xfrm>
          <a:custGeom>
            <a:avLst/>
            <a:gdLst/>
            <a:ahLst/>
            <a:cxnLst/>
            <a:rect l="l" t="t" r="r" b="b"/>
            <a:pathLst>
              <a:path w="4855039" h="2470001">
                <a:moveTo>
                  <a:pt x="0" y="2470001"/>
                </a:moveTo>
                <a:lnTo>
                  <a:pt x="4855040" y="2470001"/>
                </a:lnTo>
                <a:lnTo>
                  <a:pt x="4855040" y="0"/>
                </a:lnTo>
                <a:lnTo>
                  <a:pt x="0" y="0"/>
                </a:lnTo>
                <a:lnTo>
                  <a:pt x="0" y="2470001"/>
                </a:lnTo>
                <a:close/>
              </a:path>
            </a:pathLst>
          </a:custGeom>
          <a:blipFill>
            <a:blip r:embed="rId3">
              <a:alphaModFix amt="19999"/>
              <a:extLst>
                <a:ext uri="{96DAC541-7B7A-43D3-8B79-37D633B846F1}">
                  <asvg:svgBlip xmlns:asvg="http://schemas.microsoft.com/office/drawing/2016/SVG/main" r:embed="rId4"/>
                </a:ext>
              </a:extLst>
            </a:blip>
            <a:stretch>
              <a:fillRect t="-103" b="-103"/>
            </a:stretch>
          </a:blipFill>
        </p:spPr>
        <p:txBody>
          <a:bodyPr/>
          <a:lstStyle/>
          <a:p>
            <a:endParaRPr lang="en-US"/>
          </a:p>
        </p:txBody>
      </p:sp>
      <p:sp>
        <p:nvSpPr>
          <p:cNvPr id="7" name="TextBox 7">
            <a:extLst>
              <a:ext uri="{FF2B5EF4-FFF2-40B4-BE49-F238E27FC236}">
                <a16:creationId xmlns:a16="http://schemas.microsoft.com/office/drawing/2014/main" id="{B7A353DE-DC08-6713-D98B-717A4D26E2C9}"/>
              </a:ext>
            </a:extLst>
          </p:cNvPr>
          <p:cNvSpPr txBox="1"/>
          <p:nvPr/>
        </p:nvSpPr>
        <p:spPr>
          <a:xfrm>
            <a:off x="1028700" y="2314386"/>
            <a:ext cx="16230600" cy="679673"/>
          </a:xfrm>
          <a:prstGeom prst="rect">
            <a:avLst/>
          </a:prstGeom>
        </p:spPr>
        <p:txBody>
          <a:bodyPr lIns="0" tIns="0" rIns="0" bIns="0" rtlCol="0" anchor="t">
            <a:spAutoFit/>
          </a:bodyPr>
          <a:lstStyle/>
          <a:p>
            <a:pPr algn="l">
              <a:lnSpc>
                <a:spcPts val="5252"/>
              </a:lnSpc>
            </a:pPr>
            <a:r>
              <a:rPr lang="en-US" sz="4800" b="1" spc="103">
                <a:solidFill>
                  <a:srgbClr val="242424"/>
                </a:solidFill>
                <a:latin typeface="Montserrat Bold"/>
                <a:ea typeface="Montserrat Bold"/>
                <a:cs typeface="Montserrat Bold"/>
                <a:sym typeface="Montserrat Bold"/>
              </a:rPr>
              <a:t>EQ stands for Emotional Intelligence:</a:t>
            </a:r>
          </a:p>
        </p:txBody>
      </p:sp>
      <p:sp>
        <p:nvSpPr>
          <p:cNvPr id="8" name="TextBox 8">
            <a:extLst>
              <a:ext uri="{FF2B5EF4-FFF2-40B4-BE49-F238E27FC236}">
                <a16:creationId xmlns:a16="http://schemas.microsoft.com/office/drawing/2014/main" id="{042F8AFA-EB0A-0FEB-0F8F-D4CC95D4BFA1}"/>
              </a:ext>
            </a:extLst>
          </p:cNvPr>
          <p:cNvSpPr txBox="1"/>
          <p:nvPr/>
        </p:nvSpPr>
        <p:spPr>
          <a:xfrm>
            <a:off x="21770" y="3421580"/>
            <a:ext cx="16230601" cy="1179810"/>
          </a:xfrm>
          <a:prstGeom prst="rect">
            <a:avLst/>
          </a:prstGeom>
        </p:spPr>
        <p:txBody>
          <a:bodyPr wrap="square" lIns="0" tIns="0" rIns="0" bIns="0" rtlCol="0" anchor="t">
            <a:spAutoFit/>
          </a:bodyPr>
          <a:lstStyle/>
          <a:p>
            <a:pPr marL="1554480" lvl="2" indent="-518160" algn="l">
              <a:lnSpc>
                <a:spcPts val="4612"/>
              </a:lnSpc>
              <a:buFont typeface="Arial"/>
              <a:buChar char="⚬"/>
            </a:pPr>
            <a:r>
              <a:rPr lang="en-US" sz="4000" b="1" spc="75">
                <a:solidFill>
                  <a:srgbClr val="242424"/>
                </a:solidFill>
                <a:latin typeface="Montserrat Semi-Bold"/>
                <a:ea typeface="Montserrat Semi-Bold"/>
                <a:cs typeface="Montserrat Semi-Bold"/>
                <a:sym typeface="Montserrat Semi-Bold"/>
              </a:rPr>
              <a:t>Being able to understand and manage your emotions in a good way</a:t>
            </a:r>
          </a:p>
        </p:txBody>
      </p:sp>
      <p:sp>
        <p:nvSpPr>
          <p:cNvPr id="9" name="TextBox 9">
            <a:extLst>
              <a:ext uri="{FF2B5EF4-FFF2-40B4-BE49-F238E27FC236}">
                <a16:creationId xmlns:a16="http://schemas.microsoft.com/office/drawing/2014/main" id="{3E014DB9-1350-072D-E2FB-D0E24392F7B9}"/>
              </a:ext>
            </a:extLst>
          </p:cNvPr>
          <p:cNvSpPr txBox="1"/>
          <p:nvPr/>
        </p:nvSpPr>
        <p:spPr>
          <a:xfrm>
            <a:off x="-1058" y="4904344"/>
            <a:ext cx="15308114" cy="1808187"/>
          </a:xfrm>
          <a:prstGeom prst="rect">
            <a:avLst/>
          </a:prstGeom>
        </p:spPr>
        <p:txBody>
          <a:bodyPr wrap="square" lIns="0" tIns="0" rIns="0" bIns="0" rtlCol="0" anchor="t">
            <a:spAutoFit/>
          </a:bodyPr>
          <a:lstStyle/>
          <a:p>
            <a:pPr marL="1554480" lvl="2" indent="-518160" algn="l">
              <a:lnSpc>
                <a:spcPts val="4712"/>
              </a:lnSpc>
              <a:buFont typeface="Arial"/>
              <a:buChar char="⚬"/>
            </a:pPr>
            <a:r>
              <a:rPr lang="en-US" sz="4000" b="1" spc="75">
                <a:solidFill>
                  <a:srgbClr val="242424"/>
                </a:solidFill>
                <a:latin typeface="Montserrat Semi-Bold"/>
                <a:ea typeface="Montserrat Semi-Bold"/>
                <a:cs typeface="Montserrat Semi-Bold"/>
                <a:sym typeface="Montserrat Semi-Bold"/>
              </a:rPr>
              <a:t>Understanding the emotions of youth (and other staff) and teaching youth to manage their emotions effectively</a:t>
            </a:r>
          </a:p>
        </p:txBody>
      </p:sp>
      <p:grpSp>
        <p:nvGrpSpPr>
          <p:cNvPr id="12" name="Group 4">
            <a:extLst>
              <a:ext uri="{FF2B5EF4-FFF2-40B4-BE49-F238E27FC236}">
                <a16:creationId xmlns:a16="http://schemas.microsoft.com/office/drawing/2014/main" id="{4E1AC98A-7C6C-DF59-149B-0EBB87C59072}"/>
              </a:ext>
            </a:extLst>
          </p:cNvPr>
          <p:cNvGrpSpPr/>
          <p:nvPr/>
        </p:nvGrpSpPr>
        <p:grpSpPr>
          <a:xfrm>
            <a:off x="7164062" y="7885098"/>
            <a:ext cx="1586149" cy="1586149"/>
            <a:chOff x="0" y="0"/>
            <a:chExt cx="812800" cy="812800"/>
          </a:xfrm>
        </p:grpSpPr>
        <p:sp>
          <p:nvSpPr>
            <p:cNvPr id="13" name="Freeform 5">
              <a:extLst>
                <a:ext uri="{FF2B5EF4-FFF2-40B4-BE49-F238E27FC236}">
                  <a16:creationId xmlns:a16="http://schemas.microsoft.com/office/drawing/2014/main" id="{D6CAB80C-1874-C9A1-C866-45E9D1DEF63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9F2"/>
            </a:solidFill>
            <a:ln cap="sq">
              <a:noFill/>
              <a:prstDash val="solid"/>
              <a:miter/>
            </a:ln>
          </p:spPr>
          <p:txBody>
            <a:bodyPr/>
            <a:lstStyle/>
            <a:p>
              <a:endParaRPr lang="en-US"/>
            </a:p>
          </p:txBody>
        </p:sp>
        <p:sp>
          <p:nvSpPr>
            <p:cNvPr id="14" name="TextBox 6">
              <a:extLst>
                <a:ext uri="{FF2B5EF4-FFF2-40B4-BE49-F238E27FC236}">
                  <a16:creationId xmlns:a16="http://schemas.microsoft.com/office/drawing/2014/main" id="{35579699-B31A-E635-8849-8A7509C7CF9B}"/>
                </a:ext>
              </a:extLst>
            </p:cNvPr>
            <p:cNvSpPr txBox="1"/>
            <p:nvPr/>
          </p:nvSpPr>
          <p:spPr>
            <a:xfrm>
              <a:off x="76200" y="142875"/>
              <a:ext cx="660400" cy="593725"/>
            </a:xfrm>
            <a:prstGeom prst="rect">
              <a:avLst/>
            </a:prstGeom>
          </p:spPr>
          <p:txBody>
            <a:bodyPr lIns="25400" tIns="25400" rIns="25400" bIns="25400" rtlCol="0" anchor="ctr"/>
            <a:lstStyle/>
            <a:p>
              <a:pPr algn="ctr">
                <a:lnSpc>
                  <a:spcPts val="2909"/>
                </a:lnSpc>
              </a:pPr>
              <a:r>
                <a:rPr lang="en-US" sz="2999" b="1">
                  <a:solidFill>
                    <a:srgbClr val="2E73A1"/>
                  </a:solidFill>
                  <a:latin typeface="Montserrat Bold"/>
                  <a:ea typeface="Montserrat Bold"/>
                  <a:cs typeface="Montserrat Bold"/>
                  <a:sym typeface="Montserrat Bold"/>
                </a:rPr>
                <a:t>Staff EQ</a:t>
              </a:r>
            </a:p>
          </p:txBody>
        </p:sp>
      </p:grpSp>
      <p:sp>
        <p:nvSpPr>
          <p:cNvPr id="16" name="TextBox 8">
            <a:extLst>
              <a:ext uri="{FF2B5EF4-FFF2-40B4-BE49-F238E27FC236}">
                <a16:creationId xmlns:a16="http://schemas.microsoft.com/office/drawing/2014/main" id="{CE52EDB6-8FD1-0E00-B8EB-86AA4B54C278}"/>
              </a:ext>
            </a:extLst>
          </p:cNvPr>
          <p:cNvSpPr txBox="1"/>
          <p:nvPr/>
        </p:nvSpPr>
        <p:spPr>
          <a:xfrm>
            <a:off x="6318032" y="8060565"/>
            <a:ext cx="474555" cy="1111390"/>
          </a:xfrm>
          <a:prstGeom prst="rect">
            <a:avLst/>
          </a:prstGeom>
        </p:spPr>
        <p:txBody>
          <a:bodyPr lIns="0" tIns="0" rIns="0" bIns="0" rtlCol="0" anchor="t">
            <a:spAutoFit/>
          </a:bodyPr>
          <a:lstStyle/>
          <a:p>
            <a:pPr algn="l">
              <a:lnSpc>
                <a:spcPts val="9113"/>
              </a:lnSpc>
            </a:pPr>
            <a:r>
              <a:rPr lang="en-US" sz="6509" b="1" spc="-162">
                <a:solidFill>
                  <a:srgbClr val="2E73A1"/>
                </a:solidFill>
                <a:latin typeface="Muli" panose="02000503000000000000" pitchFamily="2" charset="77"/>
                <a:ea typeface="Montserrat Bold"/>
                <a:cs typeface="Montserrat Bold"/>
                <a:sym typeface="Montserrat Bold"/>
              </a:rPr>
              <a:t>+</a:t>
            </a:r>
          </a:p>
        </p:txBody>
      </p:sp>
      <p:grpSp>
        <p:nvGrpSpPr>
          <p:cNvPr id="17" name="Group 9">
            <a:extLst>
              <a:ext uri="{FF2B5EF4-FFF2-40B4-BE49-F238E27FC236}">
                <a16:creationId xmlns:a16="http://schemas.microsoft.com/office/drawing/2014/main" id="{47F90243-7B19-97BB-A684-7D1B8D5CE332}"/>
              </a:ext>
            </a:extLst>
          </p:cNvPr>
          <p:cNvGrpSpPr/>
          <p:nvPr/>
        </p:nvGrpSpPr>
        <p:grpSpPr>
          <a:xfrm>
            <a:off x="4359125" y="7885098"/>
            <a:ext cx="1586149" cy="1586149"/>
            <a:chOff x="0" y="0"/>
            <a:chExt cx="812800" cy="812800"/>
          </a:xfrm>
        </p:grpSpPr>
        <p:sp>
          <p:nvSpPr>
            <p:cNvPr id="18" name="Freeform 10">
              <a:extLst>
                <a:ext uri="{FF2B5EF4-FFF2-40B4-BE49-F238E27FC236}">
                  <a16:creationId xmlns:a16="http://schemas.microsoft.com/office/drawing/2014/main" id="{FF309068-2A15-06E2-CE51-3D7A40ACA4A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9F2"/>
            </a:solidFill>
            <a:ln cap="sq">
              <a:noFill/>
              <a:prstDash val="solid"/>
              <a:miter/>
            </a:ln>
          </p:spPr>
          <p:txBody>
            <a:bodyPr/>
            <a:lstStyle/>
            <a:p>
              <a:endParaRPr lang="en-US"/>
            </a:p>
          </p:txBody>
        </p:sp>
        <p:sp>
          <p:nvSpPr>
            <p:cNvPr id="19" name="TextBox 11">
              <a:extLst>
                <a:ext uri="{FF2B5EF4-FFF2-40B4-BE49-F238E27FC236}">
                  <a16:creationId xmlns:a16="http://schemas.microsoft.com/office/drawing/2014/main" id="{5375A9AF-5677-B1B0-BBA9-326CF80931BE}"/>
                </a:ext>
              </a:extLst>
            </p:cNvPr>
            <p:cNvSpPr txBox="1"/>
            <p:nvPr/>
          </p:nvSpPr>
          <p:spPr>
            <a:xfrm>
              <a:off x="76200" y="142875"/>
              <a:ext cx="660400" cy="593725"/>
            </a:xfrm>
            <a:prstGeom prst="rect">
              <a:avLst/>
            </a:prstGeom>
          </p:spPr>
          <p:txBody>
            <a:bodyPr lIns="25400" tIns="25400" rIns="25400" bIns="25400" rtlCol="0" anchor="ctr"/>
            <a:lstStyle/>
            <a:p>
              <a:pPr algn="ctr">
                <a:lnSpc>
                  <a:spcPts val="2909"/>
                </a:lnSpc>
              </a:pPr>
              <a:r>
                <a:rPr lang="en-US" sz="2999" b="1" dirty="0">
                  <a:solidFill>
                    <a:srgbClr val="2E73A1"/>
                  </a:solidFill>
                  <a:latin typeface="Montserrat Bold"/>
                  <a:ea typeface="Montserrat Bold"/>
                  <a:cs typeface="Montserrat Bold"/>
                  <a:sym typeface="Montserrat Bold"/>
                </a:rPr>
                <a:t>Youth EQ</a:t>
              </a:r>
            </a:p>
          </p:txBody>
        </p:sp>
      </p:grpSp>
      <p:sp>
        <p:nvSpPr>
          <p:cNvPr id="25" name="TextBox 2">
            <a:extLst>
              <a:ext uri="{FF2B5EF4-FFF2-40B4-BE49-F238E27FC236}">
                <a16:creationId xmlns:a16="http://schemas.microsoft.com/office/drawing/2014/main" id="{B49D1111-49D2-D961-9990-BCF729FEDD2D}"/>
              </a:ext>
            </a:extLst>
          </p:cNvPr>
          <p:cNvSpPr txBox="1"/>
          <p:nvPr/>
        </p:nvSpPr>
        <p:spPr>
          <a:xfrm>
            <a:off x="1028700" y="7584192"/>
            <a:ext cx="9714607" cy="1887055"/>
          </a:xfrm>
          <a:prstGeom prst="rect">
            <a:avLst/>
          </a:prstGeom>
        </p:spPr>
        <p:txBody>
          <a:bodyPr lIns="0" tIns="0" rIns="0" bIns="0" rtlCol="0" anchor="t">
            <a:spAutoFit/>
          </a:bodyPr>
          <a:lstStyle/>
          <a:p>
            <a:pPr algn="l">
              <a:lnSpc>
                <a:spcPts val="16132"/>
              </a:lnSpc>
            </a:pPr>
            <a:r>
              <a:rPr lang="en-US" sz="8800" b="1" spc="-288" dirty="0">
                <a:solidFill>
                  <a:srgbClr val="1E4664"/>
                </a:solidFill>
                <a:latin typeface="Poppins Bold"/>
                <a:ea typeface="Poppins Bold"/>
                <a:cs typeface="Poppins Bold"/>
                <a:sym typeface="Poppins Bold"/>
              </a:rPr>
              <a:t>EQ2 =</a:t>
            </a:r>
            <a:endParaRPr lang="en-US" sz="8800" b="1" spc="-288" dirty="0">
              <a:solidFill>
                <a:srgbClr val="00173D"/>
              </a:solidFill>
              <a:latin typeface="Poppins Bold"/>
              <a:ea typeface="Poppins Bold"/>
              <a:cs typeface="Poppins Bold"/>
              <a:sym typeface="Poppins Bold"/>
            </a:endParaRPr>
          </a:p>
        </p:txBody>
      </p:sp>
      <p:pic>
        <p:nvPicPr>
          <p:cNvPr id="28" name="Picture 27" descr="A couple of women talking&#10;&#10;AI-generated content may be incorrect.">
            <a:extLst>
              <a:ext uri="{FF2B5EF4-FFF2-40B4-BE49-F238E27FC236}">
                <a16:creationId xmlns:a16="http://schemas.microsoft.com/office/drawing/2014/main" id="{257FE300-B292-7FB8-E56E-F2BAA6CE0CDE}"/>
              </a:ext>
            </a:extLst>
          </p:cNvPr>
          <p:cNvPicPr>
            <a:picLocks noChangeAspect="1"/>
          </p:cNvPicPr>
          <p:nvPr/>
        </p:nvPicPr>
        <p:blipFill>
          <a:blip r:embed="rId5">
            <a:extLst>
              <a:ext uri="{28A0092B-C50C-407E-A947-70E740481C1C}">
                <a14:useLocalDpi xmlns:a14="http://schemas.microsoft.com/office/drawing/2010/main" val="0"/>
              </a:ext>
            </a:extLst>
          </a:blip>
          <a:srcRect r="54624"/>
          <a:stretch>
            <a:fillRect/>
          </a:stretch>
        </p:blipFill>
        <p:spPr>
          <a:xfrm>
            <a:off x="8750211" y="4992437"/>
            <a:ext cx="5346789" cy="6628063"/>
          </a:xfrm>
          <a:prstGeom prst="rect">
            <a:avLst/>
          </a:prstGeom>
        </p:spPr>
      </p:pic>
      <p:pic>
        <p:nvPicPr>
          <p:cNvPr id="27" name="Picture 26" descr="A couple of women talking&#10;&#10;AI-generated content may be incorrect.">
            <a:extLst>
              <a:ext uri="{FF2B5EF4-FFF2-40B4-BE49-F238E27FC236}">
                <a16:creationId xmlns:a16="http://schemas.microsoft.com/office/drawing/2014/main" id="{6A9D1DE8-0810-401E-7B9A-CFC9F32C8D5E}"/>
              </a:ext>
            </a:extLst>
          </p:cNvPr>
          <p:cNvPicPr>
            <a:picLocks noChangeAspect="1"/>
          </p:cNvPicPr>
          <p:nvPr/>
        </p:nvPicPr>
        <p:blipFill>
          <a:blip r:embed="rId5">
            <a:extLst>
              <a:ext uri="{28A0092B-C50C-407E-A947-70E740481C1C}">
                <a14:useLocalDpi xmlns:a14="http://schemas.microsoft.com/office/drawing/2010/main" val="0"/>
              </a:ext>
            </a:extLst>
          </a:blip>
          <a:srcRect l="48158"/>
          <a:stretch>
            <a:fillRect/>
          </a:stretch>
        </p:blipFill>
        <p:spPr>
          <a:xfrm>
            <a:off x="13882092" y="5076398"/>
            <a:ext cx="6108746" cy="6628063"/>
          </a:xfrm>
          <a:prstGeom prst="rect">
            <a:avLst/>
          </a:prstGeom>
        </p:spPr>
      </p:pic>
    </p:spTree>
    <p:extLst>
      <p:ext uri="{BB962C8B-B14F-4D97-AF65-F5344CB8AC3E}">
        <p14:creationId xmlns:p14="http://schemas.microsoft.com/office/powerpoint/2010/main" val="961192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1028700" y="3161547"/>
            <a:ext cx="16230600" cy="6216445"/>
          </a:xfrm>
          <a:prstGeom prst="rect">
            <a:avLst/>
          </a:prstGeom>
        </p:spPr>
        <p:txBody>
          <a:bodyPr lIns="0" tIns="0" rIns="0" bIns="0" rtlCol="0" anchor="t">
            <a:spAutoFit/>
          </a:bodyPr>
          <a:lstStyle/>
          <a:p>
            <a:pPr algn="l">
              <a:lnSpc>
                <a:spcPts val="9700"/>
              </a:lnSpc>
            </a:pPr>
            <a:r>
              <a:rPr lang="en-US" sz="8000" b="1" spc="-288">
                <a:solidFill>
                  <a:srgbClr val="1E4664"/>
                </a:solidFill>
                <a:latin typeface="Poppins Bold"/>
                <a:ea typeface="Poppins Bold"/>
                <a:cs typeface="Poppins Bold"/>
                <a:sym typeface="Poppins Bold"/>
              </a:rPr>
              <a:t>There is </a:t>
            </a:r>
            <a:r>
              <a:rPr lang="en-US" sz="8000" b="1" u="sng" spc="-288">
                <a:solidFill>
                  <a:srgbClr val="1E4664"/>
                </a:solidFill>
                <a:latin typeface="Poppins Bold"/>
                <a:ea typeface="Poppins Bold"/>
                <a:cs typeface="Poppins Bold"/>
                <a:sym typeface="Poppins Bold"/>
              </a:rPr>
              <a:t>no more important (or challenging) work</a:t>
            </a:r>
            <a:r>
              <a:rPr lang="en-US" sz="8000" b="1" spc="-288">
                <a:solidFill>
                  <a:srgbClr val="1E4664"/>
                </a:solidFill>
                <a:latin typeface="Poppins Bold"/>
                <a:ea typeface="Poppins Bold"/>
                <a:cs typeface="Poppins Bold"/>
                <a:sym typeface="Poppins Bold"/>
              </a:rPr>
              <a:t> on the planet. Direct care staff have the power to impact a child’s life in deep, positive, and lasting ways.</a:t>
            </a:r>
            <a:endParaRPr lang="en-US" sz="8000" b="1" spc="-288">
              <a:solidFill>
                <a:srgbClr val="00173D"/>
              </a:solidFill>
              <a:latin typeface="Poppins Bold"/>
              <a:ea typeface="Poppins Bold"/>
              <a:cs typeface="Poppins Bold"/>
              <a:sym typeface="Poppins Bold"/>
            </a:endParaRPr>
          </a:p>
        </p:txBody>
      </p:sp>
      <p:sp>
        <p:nvSpPr>
          <p:cNvPr id="3" name="TextBox 3"/>
          <p:cNvSpPr txBox="1"/>
          <p:nvPr/>
        </p:nvSpPr>
        <p:spPr>
          <a:xfrm>
            <a:off x="1028700" y="909008"/>
            <a:ext cx="15278100" cy="1409938"/>
          </a:xfrm>
          <a:prstGeom prst="rect">
            <a:avLst/>
          </a:prstGeom>
        </p:spPr>
        <p:txBody>
          <a:bodyPr wrap="square" lIns="0" tIns="0" rIns="0" bIns="0" rtlCol="0" anchor="t">
            <a:spAutoFit/>
          </a:bodyPr>
          <a:lstStyle/>
          <a:p>
            <a:pPr algn="l">
              <a:lnSpc>
                <a:spcPts val="10264"/>
              </a:lnSpc>
            </a:pPr>
            <a:r>
              <a:rPr lang="en-US" sz="10899" b="1" spc="-304" dirty="0">
                <a:solidFill>
                  <a:srgbClr val="00173D"/>
                </a:solidFill>
                <a:latin typeface="Poppins Bold"/>
                <a:ea typeface="Poppins Bold"/>
                <a:cs typeface="Poppins Bold"/>
                <a:sym typeface="Poppins Bold"/>
              </a:rPr>
              <a:t>An EQ2 Core Belief</a:t>
            </a:r>
            <a:r>
              <a:rPr lang="en-US" sz="10899" b="1" spc="-304" dirty="0">
                <a:solidFill>
                  <a:srgbClr val="1E4664"/>
                </a:solidFill>
                <a:latin typeface="Poppins Bold"/>
                <a:ea typeface="Poppins Bold"/>
                <a:cs typeface="Poppins Bold"/>
                <a:sym typeface="Poppins Bold"/>
              </a:rPr>
              <a:t>…</a:t>
            </a:r>
          </a:p>
        </p:txBody>
      </p:sp>
      <p:grpSp>
        <p:nvGrpSpPr>
          <p:cNvPr id="4" name="Group 4"/>
          <p:cNvGrpSpPr/>
          <p:nvPr/>
        </p:nvGrpSpPr>
        <p:grpSpPr>
          <a:xfrm rot="5853241">
            <a:off x="-3203961" y="-3342960"/>
            <a:ext cx="6700684" cy="6967377"/>
            <a:chOff x="0" y="0"/>
            <a:chExt cx="8934246" cy="9289836"/>
          </a:xfrm>
        </p:grpSpPr>
        <p:sp>
          <p:nvSpPr>
            <p:cNvPr id="5" name="Freeform 5"/>
            <p:cNvSpPr/>
            <p:nvPr/>
          </p:nvSpPr>
          <p:spPr>
            <a:xfrm>
              <a:off x="0" y="0"/>
              <a:ext cx="8934246" cy="9289836"/>
            </a:xfrm>
            <a:custGeom>
              <a:avLst/>
              <a:gdLst/>
              <a:ahLst/>
              <a:cxnLst/>
              <a:rect l="l" t="t" r="r" b="b"/>
              <a:pathLst>
                <a:path w="8934246" h="9289836">
                  <a:moveTo>
                    <a:pt x="0" y="0"/>
                  </a:moveTo>
                  <a:lnTo>
                    <a:pt x="8934246" y="0"/>
                  </a:lnTo>
                  <a:lnTo>
                    <a:pt x="8934246" y="9289836"/>
                  </a:lnTo>
                  <a:lnTo>
                    <a:pt x="0" y="9289836"/>
                  </a:lnTo>
                  <a:lnTo>
                    <a:pt x="0" y="0"/>
                  </a:lnTo>
                  <a:close/>
                </a:path>
              </a:pathLst>
            </a:custGeom>
            <a:blipFill>
              <a:blip r:embed="rId3">
                <a:alphaModFix amt="19999"/>
                <a:extLst>
                  <a:ext uri="{96DAC541-7B7A-43D3-8B79-37D633B846F1}">
                    <asvg:svgBlip xmlns:asvg="http://schemas.microsoft.com/office/drawing/2016/SVG/main" r:embed="rId4"/>
                  </a:ext>
                </a:extLst>
              </a:blip>
              <a:stretch>
                <a:fillRect t="-83626" r="-157760" b="-39168"/>
              </a:stretch>
            </a:blipFill>
          </p:spPr>
          <p:txBody>
            <a:bodyPr/>
            <a:lstStyle/>
            <a:p>
              <a:endParaRPr lang="en-US"/>
            </a:p>
          </p:txBody>
        </p:sp>
        <p:sp>
          <p:nvSpPr>
            <p:cNvPr id="6" name="Freeform 6"/>
            <p:cNvSpPr/>
            <p:nvPr/>
          </p:nvSpPr>
          <p:spPr>
            <a:xfrm rot="410737" flipV="1">
              <a:off x="849517" y="2121421"/>
              <a:ext cx="6473386" cy="3293335"/>
            </a:xfrm>
            <a:custGeom>
              <a:avLst/>
              <a:gdLst/>
              <a:ahLst/>
              <a:cxnLst/>
              <a:rect l="l" t="t" r="r" b="b"/>
              <a:pathLst>
                <a:path w="6473386" h="3293335">
                  <a:moveTo>
                    <a:pt x="0" y="3293335"/>
                  </a:moveTo>
                  <a:lnTo>
                    <a:pt x="6473386" y="3293335"/>
                  </a:lnTo>
                  <a:lnTo>
                    <a:pt x="6473386" y="0"/>
                  </a:lnTo>
                  <a:lnTo>
                    <a:pt x="0" y="0"/>
                  </a:lnTo>
                  <a:lnTo>
                    <a:pt x="0" y="3293335"/>
                  </a:lnTo>
                  <a:close/>
                </a:path>
              </a:pathLst>
            </a:custGeom>
            <a:blipFill>
              <a:blip r:embed="rId5">
                <a:alphaModFix amt="19999"/>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grpSp>
      <p:grpSp>
        <p:nvGrpSpPr>
          <p:cNvPr id="7" name="Group 7"/>
          <p:cNvGrpSpPr/>
          <p:nvPr/>
        </p:nvGrpSpPr>
        <p:grpSpPr>
          <a:xfrm rot="60731">
            <a:off x="16944400" y="8161921"/>
            <a:ext cx="3101497" cy="3101497"/>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9F2"/>
            </a:solidFill>
          </p:spPr>
          <p:txBody>
            <a:bodyPr/>
            <a:lstStyle/>
            <a:p>
              <a:endParaRPr lang="en-US"/>
            </a:p>
          </p:txBody>
        </p:sp>
        <p:sp>
          <p:nvSpPr>
            <p:cNvPr id="9" name="TextBox 9"/>
            <p:cNvSpPr txBox="1"/>
            <p:nvPr/>
          </p:nvSpPr>
          <p:spPr>
            <a:xfrm>
              <a:off x="76200" y="38100"/>
              <a:ext cx="660400" cy="698500"/>
            </a:xfrm>
            <a:prstGeom prst="rect">
              <a:avLst/>
            </a:prstGeom>
          </p:spPr>
          <p:txBody>
            <a:bodyPr lIns="47634" tIns="47634" rIns="47634" bIns="47634" rtlCol="0" anchor="ctr"/>
            <a:lstStyle/>
            <a:p>
              <a:pPr algn="ctr">
                <a:lnSpc>
                  <a:spcPts val="1837"/>
                </a:lnSpc>
              </a:pPr>
              <a:endParaRPr/>
            </a:p>
          </p:txBody>
        </p:sp>
      </p:grpSp>
      <p:sp>
        <p:nvSpPr>
          <p:cNvPr id="10" name="Freeform 10"/>
          <p:cNvSpPr/>
          <p:nvPr/>
        </p:nvSpPr>
        <p:spPr>
          <a:xfrm rot="-868679">
            <a:off x="15666963" y="8998559"/>
            <a:ext cx="2996331" cy="3115588"/>
          </a:xfrm>
          <a:custGeom>
            <a:avLst/>
            <a:gdLst/>
            <a:ahLst/>
            <a:cxnLst/>
            <a:rect l="l" t="t" r="r" b="b"/>
            <a:pathLst>
              <a:path w="2996331" h="3115588">
                <a:moveTo>
                  <a:pt x="0" y="0"/>
                </a:moveTo>
                <a:lnTo>
                  <a:pt x="2996331" y="0"/>
                </a:lnTo>
                <a:lnTo>
                  <a:pt x="2996331" y="3115588"/>
                </a:lnTo>
                <a:lnTo>
                  <a:pt x="0" y="3115588"/>
                </a:lnTo>
                <a:lnTo>
                  <a:pt x="0" y="0"/>
                </a:lnTo>
                <a:close/>
              </a:path>
            </a:pathLst>
          </a:custGeom>
          <a:blipFill>
            <a:blip r:embed="rId7">
              <a:extLst>
                <a:ext uri="{96DAC541-7B7A-43D3-8B79-37D633B846F1}">
                  <asvg:svgBlip xmlns:asvg="http://schemas.microsoft.com/office/drawing/2016/SVG/main" r:embed="rId8"/>
                </a:ext>
              </a:extLst>
            </a:blip>
            <a:stretch>
              <a:fillRect t="-83626" r="-157760" b="-39168"/>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9465140" y="5632824"/>
            <a:ext cx="5878864" cy="5163247"/>
            <a:chOff x="0" y="0"/>
            <a:chExt cx="8149432" cy="7157425"/>
          </a:xfrm>
        </p:grpSpPr>
        <p:sp>
          <p:nvSpPr>
            <p:cNvPr id="3" name="Freeform 3"/>
            <p:cNvSpPr/>
            <p:nvPr/>
          </p:nvSpPr>
          <p:spPr>
            <a:xfrm>
              <a:off x="0" y="0"/>
              <a:ext cx="8149463" cy="7157466"/>
            </a:xfrm>
            <a:custGeom>
              <a:avLst/>
              <a:gdLst/>
              <a:ahLst/>
              <a:cxnLst/>
              <a:rect l="l" t="t" r="r" b="b"/>
              <a:pathLst>
                <a:path w="8149463" h="7157466">
                  <a:moveTo>
                    <a:pt x="0" y="0"/>
                  </a:moveTo>
                  <a:lnTo>
                    <a:pt x="8149463" y="0"/>
                  </a:lnTo>
                  <a:lnTo>
                    <a:pt x="8149463" y="7157466"/>
                  </a:lnTo>
                  <a:lnTo>
                    <a:pt x="0" y="7157466"/>
                  </a:lnTo>
                  <a:lnTo>
                    <a:pt x="0" y="0"/>
                  </a:lnTo>
                  <a:close/>
                </a:path>
              </a:pathLst>
            </a:custGeom>
            <a:blipFill>
              <a:blip r:embed="rId3"/>
              <a:stretch>
                <a:fillRect l="-29065" t="-26726" r="-97249" b="-18219"/>
              </a:stretch>
            </a:blipFill>
          </p:spPr>
          <p:txBody>
            <a:bodyPr/>
            <a:lstStyle/>
            <a:p>
              <a:endParaRPr lang="en-US"/>
            </a:p>
          </p:txBody>
        </p:sp>
      </p:grpSp>
      <p:grpSp>
        <p:nvGrpSpPr>
          <p:cNvPr id="4" name="Group 4"/>
          <p:cNvGrpSpPr>
            <a:grpSpLocks noChangeAspect="1"/>
          </p:cNvGrpSpPr>
          <p:nvPr/>
        </p:nvGrpSpPr>
        <p:grpSpPr>
          <a:xfrm>
            <a:off x="15074459" y="6024361"/>
            <a:ext cx="3427984" cy="4380202"/>
            <a:chOff x="0" y="0"/>
            <a:chExt cx="4944216" cy="6317609"/>
          </a:xfrm>
        </p:grpSpPr>
        <p:sp>
          <p:nvSpPr>
            <p:cNvPr id="5" name="Freeform 5"/>
            <p:cNvSpPr/>
            <p:nvPr/>
          </p:nvSpPr>
          <p:spPr>
            <a:xfrm>
              <a:off x="0" y="0"/>
              <a:ext cx="4944237" cy="6317615"/>
            </a:xfrm>
            <a:custGeom>
              <a:avLst/>
              <a:gdLst/>
              <a:ahLst/>
              <a:cxnLst/>
              <a:rect l="l" t="t" r="r" b="b"/>
              <a:pathLst>
                <a:path w="4944237" h="6317615">
                  <a:moveTo>
                    <a:pt x="0" y="0"/>
                  </a:moveTo>
                  <a:lnTo>
                    <a:pt x="4944237" y="0"/>
                  </a:lnTo>
                  <a:lnTo>
                    <a:pt x="4944237" y="6317615"/>
                  </a:lnTo>
                  <a:lnTo>
                    <a:pt x="0" y="6317615"/>
                  </a:lnTo>
                  <a:lnTo>
                    <a:pt x="0" y="0"/>
                  </a:lnTo>
                  <a:close/>
                </a:path>
              </a:pathLst>
            </a:custGeom>
            <a:blipFill>
              <a:blip r:embed="rId4"/>
              <a:stretch>
                <a:fillRect l="-63" r="-63"/>
              </a:stretch>
            </a:blipFill>
          </p:spPr>
          <p:txBody>
            <a:bodyPr/>
            <a:lstStyle/>
            <a:p>
              <a:endParaRPr lang="en-US"/>
            </a:p>
          </p:txBody>
        </p:sp>
      </p:grpSp>
      <p:sp>
        <p:nvSpPr>
          <p:cNvPr id="6" name="TextBox 6"/>
          <p:cNvSpPr txBox="1"/>
          <p:nvPr/>
        </p:nvSpPr>
        <p:spPr>
          <a:xfrm>
            <a:off x="443058" y="2736527"/>
            <a:ext cx="18059400" cy="6740307"/>
          </a:xfrm>
          <a:prstGeom prst="rect">
            <a:avLst/>
          </a:prstGeom>
        </p:spPr>
        <p:txBody>
          <a:bodyPr wrap="square" lIns="0" tIns="0" rIns="0" bIns="0" rtlCol="0" anchor="t">
            <a:spAutoFit/>
          </a:bodyPr>
          <a:lstStyle/>
          <a:p>
            <a:pPr marL="0" lvl="0" indent="0" algn="l">
              <a:spcBef>
                <a:spcPct val="0"/>
              </a:spcBef>
            </a:pPr>
            <a:r>
              <a:rPr lang="en-US" sz="6000" b="1" spc="-232" dirty="0">
                <a:solidFill>
                  <a:srgbClr val="1E4664"/>
                </a:solidFill>
                <a:latin typeface="Poppins"/>
                <a:ea typeface="Poppins"/>
                <a:cs typeface="Poppins"/>
                <a:sym typeface="Poppins"/>
              </a:rPr>
              <a:t>E</a:t>
            </a:r>
            <a:r>
              <a:rPr lang="en-US" sz="6000" b="1" strike="noStrike" spc="-232" dirty="0">
                <a:solidFill>
                  <a:srgbClr val="1E4664"/>
                </a:solidFill>
                <a:latin typeface="Poppins"/>
                <a:ea typeface="Poppins"/>
                <a:cs typeface="Poppins"/>
                <a:sym typeface="Poppins"/>
              </a:rPr>
              <a:t>very interaction </a:t>
            </a:r>
            <a:r>
              <a:rPr lang="en-US" sz="6000" strike="noStrike" spc="-232" dirty="0">
                <a:solidFill>
                  <a:srgbClr val="1E4664"/>
                </a:solidFill>
                <a:latin typeface="Poppins"/>
                <a:ea typeface="Poppins"/>
                <a:cs typeface="Poppins"/>
                <a:sym typeface="Poppins"/>
              </a:rPr>
              <a:t>we have with youth has the potential to </a:t>
            </a:r>
            <a:r>
              <a:rPr lang="en-US" sz="6000" i="1" strike="noStrike" spc="-232" dirty="0">
                <a:solidFill>
                  <a:srgbClr val="1E4664"/>
                </a:solidFill>
                <a:latin typeface="Poppins"/>
                <a:ea typeface="Poppins"/>
                <a:cs typeface="Poppins"/>
                <a:sym typeface="Poppins"/>
              </a:rPr>
              <a:t>hurt</a:t>
            </a:r>
            <a:r>
              <a:rPr lang="en-US" sz="6000" strike="noStrike" spc="-232" dirty="0">
                <a:solidFill>
                  <a:srgbClr val="1E4664"/>
                </a:solidFill>
                <a:latin typeface="Poppins"/>
                <a:ea typeface="Poppins"/>
                <a:cs typeface="Poppins"/>
                <a:sym typeface="Poppins"/>
              </a:rPr>
              <a:t> or </a:t>
            </a:r>
            <a:r>
              <a:rPr lang="en-US" sz="6000" i="1" strike="noStrike" spc="-232" dirty="0">
                <a:solidFill>
                  <a:srgbClr val="1E4664"/>
                </a:solidFill>
                <a:latin typeface="Poppins"/>
                <a:ea typeface="Poppins"/>
                <a:cs typeface="Poppins"/>
                <a:sym typeface="Poppins"/>
              </a:rPr>
              <a:t>heal. </a:t>
            </a:r>
          </a:p>
          <a:p>
            <a:pPr marL="0" lvl="0" indent="0" algn="l">
              <a:spcBef>
                <a:spcPct val="0"/>
              </a:spcBef>
            </a:pPr>
            <a:endParaRPr lang="en-US" i="1" spc="-232" dirty="0">
              <a:solidFill>
                <a:srgbClr val="1E4664"/>
              </a:solidFill>
              <a:latin typeface="Poppins"/>
              <a:ea typeface="Poppins"/>
              <a:cs typeface="Poppins"/>
              <a:sym typeface="Poppins"/>
            </a:endParaRPr>
          </a:p>
          <a:p>
            <a:pPr marL="0" lvl="0" indent="0" algn="l">
              <a:spcBef>
                <a:spcPct val="0"/>
              </a:spcBef>
            </a:pPr>
            <a:r>
              <a:rPr lang="en-US" sz="6000" b="1" strike="noStrike" spc="-232" dirty="0">
                <a:solidFill>
                  <a:srgbClr val="1E4664"/>
                </a:solidFill>
                <a:latin typeface="Poppins"/>
                <a:ea typeface="Poppins"/>
                <a:cs typeface="Poppins"/>
                <a:sym typeface="Poppins"/>
              </a:rPr>
              <a:t>Each exchange </a:t>
            </a:r>
            <a:r>
              <a:rPr lang="en-US" sz="6000" strike="noStrike" spc="-232" dirty="0">
                <a:solidFill>
                  <a:srgbClr val="1E4664"/>
                </a:solidFill>
                <a:latin typeface="Poppins"/>
                <a:ea typeface="Poppins"/>
                <a:cs typeface="Poppins"/>
                <a:sym typeface="Poppins"/>
              </a:rPr>
              <a:t>sends a message of whether people… </a:t>
            </a:r>
            <a:endParaRPr lang="en-US" sz="6000" spc="-232" dirty="0">
              <a:solidFill>
                <a:srgbClr val="1E4664"/>
              </a:solidFill>
              <a:latin typeface="Poppins"/>
              <a:ea typeface="Poppins"/>
              <a:cs typeface="Poppins"/>
              <a:sym typeface="Poppins"/>
            </a:endParaRPr>
          </a:p>
          <a:p>
            <a:pPr marL="0" lvl="0" indent="0" algn="l">
              <a:spcBef>
                <a:spcPct val="0"/>
              </a:spcBef>
            </a:pPr>
            <a:r>
              <a:rPr lang="en-US" sz="6000" spc="-232" dirty="0">
                <a:solidFill>
                  <a:srgbClr val="1E4664"/>
                </a:solidFill>
                <a:latin typeface="Poppins"/>
                <a:ea typeface="Poppins"/>
                <a:cs typeface="Poppins"/>
                <a:sym typeface="Poppins"/>
              </a:rPr>
              <a:t>  …</a:t>
            </a:r>
            <a:r>
              <a:rPr lang="en-US" sz="6000" strike="noStrike" spc="-232" dirty="0">
                <a:solidFill>
                  <a:srgbClr val="1E4664"/>
                </a:solidFill>
                <a:latin typeface="Poppins"/>
                <a:ea typeface="Poppins"/>
                <a:cs typeface="Poppins"/>
                <a:sym typeface="Poppins"/>
              </a:rPr>
              <a:t>are </a:t>
            </a:r>
            <a:r>
              <a:rPr lang="en-US" sz="6000" i="1" strike="noStrike" spc="-232" dirty="0">
                <a:solidFill>
                  <a:srgbClr val="1E4664"/>
                </a:solidFill>
                <a:latin typeface="Poppins"/>
                <a:ea typeface="Poppins"/>
                <a:cs typeface="Poppins"/>
                <a:sym typeface="Poppins"/>
              </a:rPr>
              <a:t>trustworthy</a:t>
            </a:r>
            <a:r>
              <a:rPr lang="en-US" sz="6000" strike="noStrike" spc="-232" dirty="0">
                <a:solidFill>
                  <a:srgbClr val="1E4664"/>
                </a:solidFill>
                <a:latin typeface="Poppins"/>
                <a:ea typeface="Poppins"/>
                <a:cs typeface="Poppins"/>
                <a:sym typeface="Poppins"/>
              </a:rPr>
              <a:t> or not.</a:t>
            </a:r>
          </a:p>
          <a:p>
            <a:pPr marL="0" lvl="0" indent="0" algn="l">
              <a:spcBef>
                <a:spcPct val="0"/>
              </a:spcBef>
            </a:pPr>
            <a:r>
              <a:rPr lang="en-US" sz="6000" spc="-232" dirty="0">
                <a:solidFill>
                  <a:srgbClr val="1E4664"/>
                </a:solidFill>
                <a:latin typeface="Poppins"/>
                <a:ea typeface="Poppins"/>
                <a:cs typeface="Poppins"/>
                <a:sym typeface="Poppins"/>
              </a:rPr>
              <a:t>  …are</a:t>
            </a:r>
            <a:r>
              <a:rPr lang="en-US" sz="6000" strike="noStrike" spc="-232" dirty="0">
                <a:solidFill>
                  <a:srgbClr val="1E4664"/>
                </a:solidFill>
                <a:latin typeface="Poppins"/>
                <a:ea typeface="Poppins"/>
                <a:cs typeface="Poppins"/>
                <a:sym typeface="Poppins"/>
              </a:rPr>
              <a:t> </a:t>
            </a:r>
            <a:r>
              <a:rPr lang="en-US" sz="6000" i="1" strike="noStrike" spc="-232" dirty="0">
                <a:solidFill>
                  <a:srgbClr val="1E4664"/>
                </a:solidFill>
                <a:latin typeface="Poppins"/>
                <a:ea typeface="Poppins"/>
                <a:cs typeface="Poppins"/>
                <a:sym typeface="Poppins"/>
              </a:rPr>
              <a:t>safe</a:t>
            </a:r>
            <a:r>
              <a:rPr lang="en-US" sz="6000" strike="noStrike" spc="-232" dirty="0">
                <a:solidFill>
                  <a:srgbClr val="1E4664"/>
                </a:solidFill>
                <a:latin typeface="Poppins"/>
                <a:ea typeface="Poppins"/>
                <a:cs typeface="Poppins"/>
                <a:sym typeface="Poppins"/>
              </a:rPr>
              <a:t> or not.</a:t>
            </a:r>
          </a:p>
          <a:p>
            <a:pPr marL="0" lvl="0" indent="0" algn="l">
              <a:spcBef>
                <a:spcPct val="0"/>
              </a:spcBef>
            </a:pPr>
            <a:r>
              <a:rPr lang="en-US" sz="6000" spc="-232" dirty="0">
                <a:solidFill>
                  <a:srgbClr val="1E4664"/>
                </a:solidFill>
                <a:latin typeface="Poppins"/>
                <a:ea typeface="Poppins"/>
                <a:cs typeface="Poppins"/>
                <a:sym typeface="Poppins"/>
              </a:rPr>
              <a:t>  …are </a:t>
            </a:r>
            <a:r>
              <a:rPr lang="en-US" sz="6000" i="1" spc="-232" dirty="0">
                <a:solidFill>
                  <a:srgbClr val="1E4664"/>
                </a:solidFill>
                <a:latin typeface="Poppins"/>
                <a:ea typeface="Poppins"/>
                <a:cs typeface="Poppins"/>
                <a:sym typeface="Poppins"/>
              </a:rPr>
              <a:t>reliable</a:t>
            </a:r>
            <a:r>
              <a:rPr lang="en-US" sz="6000" spc="-232" dirty="0">
                <a:solidFill>
                  <a:srgbClr val="1E4664"/>
                </a:solidFill>
                <a:latin typeface="Poppins"/>
                <a:ea typeface="Poppins"/>
                <a:cs typeface="Poppins"/>
                <a:sym typeface="Poppins"/>
              </a:rPr>
              <a:t> or not.</a:t>
            </a:r>
            <a:r>
              <a:rPr lang="en-US" sz="6000" strike="noStrike" spc="-232" dirty="0">
                <a:solidFill>
                  <a:srgbClr val="1E4664"/>
                </a:solidFill>
                <a:latin typeface="Poppins"/>
                <a:ea typeface="Poppins"/>
                <a:cs typeface="Poppins"/>
                <a:sym typeface="Poppins"/>
              </a:rPr>
              <a:t> </a:t>
            </a:r>
          </a:p>
        </p:txBody>
      </p:sp>
      <p:sp>
        <p:nvSpPr>
          <p:cNvPr id="7" name="TextBox 7"/>
          <p:cNvSpPr txBox="1"/>
          <p:nvPr/>
        </p:nvSpPr>
        <p:spPr>
          <a:xfrm>
            <a:off x="430088" y="810166"/>
            <a:ext cx="17259300" cy="1163780"/>
          </a:xfrm>
          <a:prstGeom prst="rect">
            <a:avLst/>
          </a:prstGeom>
        </p:spPr>
        <p:txBody>
          <a:bodyPr wrap="square" lIns="0" tIns="0" rIns="0" bIns="0" rtlCol="0" anchor="t">
            <a:spAutoFit/>
          </a:bodyPr>
          <a:lstStyle/>
          <a:p>
            <a:pPr algn="l">
              <a:lnSpc>
                <a:spcPts val="8476"/>
              </a:lnSpc>
            </a:pPr>
            <a:r>
              <a:rPr lang="en-US" sz="9000" b="1" spc="-251" dirty="0">
                <a:solidFill>
                  <a:srgbClr val="00173D"/>
                </a:solidFill>
                <a:latin typeface="Poppins Bold"/>
                <a:ea typeface="Poppins Bold"/>
                <a:cs typeface="Poppins Bold"/>
                <a:sym typeface="Poppins Bold"/>
              </a:rPr>
              <a:t>So, How We </a:t>
            </a:r>
            <a:r>
              <a:rPr lang="en-US" sz="9000" b="1" spc="-251" dirty="0">
                <a:solidFill>
                  <a:srgbClr val="1E4664"/>
                </a:solidFill>
                <a:latin typeface="Poppins Bold"/>
                <a:ea typeface="Poppins Bold"/>
                <a:cs typeface="Poppins Bold"/>
                <a:sym typeface="Poppins Bold"/>
              </a:rPr>
              <a:t>Show Up Matters!</a:t>
            </a:r>
          </a:p>
        </p:txBody>
      </p:sp>
      <p:grpSp>
        <p:nvGrpSpPr>
          <p:cNvPr id="8" name="Group 8"/>
          <p:cNvGrpSpPr/>
          <p:nvPr/>
        </p:nvGrpSpPr>
        <p:grpSpPr>
          <a:xfrm rot="5853241">
            <a:off x="-3203961" y="-3342960"/>
            <a:ext cx="6700684" cy="6967377"/>
            <a:chOff x="0" y="0"/>
            <a:chExt cx="8934246" cy="9289836"/>
          </a:xfrm>
        </p:grpSpPr>
        <p:sp>
          <p:nvSpPr>
            <p:cNvPr id="9" name="Freeform 9"/>
            <p:cNvSpPr/>
            <p:nvPr/>
          </p:nvSpPr>
          <p:spPr>
            <a:xfrm>
              <a:off x="0" y="0"/>
              <a:ext cx="8934246" cy="9289836"/>
            </a:xfrm>
            <a:custGeom>
              <a:avLst/>
              <a:gdLst/>
              <a:ahLst/>
              <a:cxnLst/>
              <a:rect l="l" t="t" r="r" b="b"/>
              <a:pathLst>
                <a:path w="8934246" h="9289836">
                  <a:moveTo>
                    <a:pt x="0" y="0"/>
                  </a:moveTo>
                  <a:lnTo>
                    <a:pt x="8934246" y="0"/>
                  </a:lnTo>
                  <a:lnTo>
                    <a:pt x="8934246" y="9289836"/>
                  </a:lnTo>
                  <a:lnTo>
                    <a:pt x="0" y="9289836"/>
                  </a:lnTo>
                  <a:lnTo>
                    <a:pt x="0" y="0"/>
                  </a:lnTo>
                  <a:close/>
                </a:path>
              </a:pathLst>
            </a:custGeom>
            <a:blipFill>
              <a:blip r:embed="rId5">
                <a:alphaModFix amt="19999"/>
                <a:extLst>
                  <a:ext uri="{96DAC541-7B7A-43D3-8B79-37D633B846F1}">
                    <asvg:svgBlip xmlns:asvg="http://schemas.microsoft.com/office/drawing/2016/SVG/main" r:embed="rId6"/>
                  </a:ext>
                </a:extLst>
              </a:blip>
              <a:stretch>
                <a:fillRect t="-83626" r="-157760" b="-39168"/>
              </a:stretch>
            </a:blipFill>
          </p:spPr>
          <p:txBody>
            <a:bodyPr/>
            <a:lstStyle/>
            <a:p>
              <a:endParaRPr lang="en-US"/>
            </a:p>
          </p:txBody>
        </p:sp>
        <p:sp>
          <p:nvSpPr>
            <p:cNvPr id="10" name="Freeform 10"/>
            <p:cNvSpPr/>
            <p:nvPr/>
          </p:nvSpPr>
          <p:spPr>
            <a:xfrm rot="410737" flipV="1">
              <a:off x="849517" y="2121421"/>
              <a:ext cx="6473386" cy="3293335"/>
            </a:xfrm>
            <a:custGeom>
              <a:avLst/>
              <a:gdLst/>
              <a:ahLst/>
              <a:cxnLst/>
              <a:rect l="l" t="t" r="r" b="b"/>
              <a:pathLst>
                <a:path w="6473386" h="3293335">
                  <a:moveTo>
                    <a:pt x="0" y="3293335"/>
                  </a:moveTo>
                  <a:lnTo>
                    <a:pt x="6473386" y="3293335"/>
                  </a:lnTo>
                  <a:lnTo>
                    <a:pt x="6473386" y="0"/>
                  </a:lnTo>
                  <a:lnTo>
                    <a:pt x="0" y="0"/>
                  </a:lnTo>
                  <a:lnTo>
                    <a:pt x="0" y="3293335"/>
                  </a:lnTo>
                  <a:close/>
                </a:path>
              </a:pathLst>
            </a:custGeom>
            <a:blipFill>
              <a:blip r:embed="rId7">
                <a:alphaModFix amt="19999"/>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658586" y="543251"/>
            <a:ext cx="15811500" cy="2714541"/>
          </a:xfrm>
          <a:prstGeom prst="rect">
            <a:avLst/>
          </a:prstGeom>
        </p:spPr>
        <p:txBody>
          <a:bodyPr wrap="square" lIns="0" tIns="0" rIns="0" bIns="0" rtlCol="0" anchor="t">
            <a:spAutoFit/>
          </a:bodyPr>
          <a:lstStyle/>
          <a:p>
            <a:pPr algn="l">
              <a:lnSpc>
                <a:spcPts val="10270"/>
              </a:lnSpc>
            </a:pPr>
            <a:r>
              <a:rPr lang="en-US" sz="9495" b="1" spc="-277" dirty="0">
                <a:solidFill>
                  <a:srgbClr val="00173D"/>
                </a:solidFill>
                <a:latin typeface="Poppins Bold"/>
                <a:ea typeface="Poppins Bold"/>
                <a:cs typeface="Poppins Bold"/>
                <a:sym typeface="Poppins Bold"/>
              </a:rPr>
              <a:t>Another EQ2 Core Belief:</a:t>
            </a:r>
          </a:p>
          <a:p>
            <a:pPr algn="l">
              <a:lnSpc>
                <a:spcPts val="10270"/>
              </a:lnSpc>
            </a:pPr>
            <a:r>
              <a:rPr lang="en-US" sz="9495" b="1" spc="-277" dirty="0">
                <a:solidFill>
                  <a:srgbClr val="1E4664"/>
                </a:solidFill>
                <a:latin typeface="Poppins Bold"/>
                <a:ea typeface="Poppins Bold"/>
                <a:cs typeface="Poppins Bold"/>
                <a:sym typeface="Poppins Bold"/>
              </a:rPr>
              <a:t>Emotions Are Contagious</a:t>
            </a:r>
          </a:p>
        </p:txBody>
      </p:sp>
      <p:sp>
        <p:nvSpPr>
          <p:cNvPr id="3" name="Freeform 3"/>
          <p:cNvSpPr/>
          <p:nvPr/>
        </p:nvSpPr>
        <p:spPr>
          <a:xfrm>
            <a:off x="15316200" y="-1319992"/>
            <a:ext cx="4386064" cy="4386064"/>
          </a:xfrm>
          <a:custGeom>
            <a:avLst/>
            <a:gdLst/>
            <a:ahLst/>
            <a:cxnLst/>
            <a:rect l="l" t="t" r="r" b="b"/>
            <a:pathLst>
              <a:path w="4386064" h="4386064">
                <a:moveTo>
                  <a:pt x="0" y="0"/>
                </a:moveTo>
                <a:lnTo>
                  <a:pt x="4386065" y="0"/>
                </a:lnTo>
                <a:lnTo>
                  <a:pt x="4386065" y="4386065"/>
                </a:lnTo>
                <a:lnTo>
                  <a:pt x="0" y="43860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4137744" y="6043537"/>
            <a:ext cx="6700684" cy="6967377"/>
          </a:xfrm>
          <a:custGeom>
            <a:avLst/>
            <a:gdLst/>
            <a:ahLst/>
            <a:cxnLst/>
            <a:rect l="l" t="t" r="r" b="b"/>
            <a:pathLst>
              <a:path w="6700684" h="6967377">
                <a:moveTo>
                  <a:pt x="0" y="0"/>
                </a:moveTo>
                <a:lnTo>
                  <a:pt x="6700684" y="0"/>
                </a:lnTo>
                <a:lnTo>
                  <a:pt x="6700684" y="6967377"/>
                </a:lnTo>
                <a:lnTo>
                  <a:pt x="0" y="6967377"/>
                </a:lnTo>
                <a:lnTo>
                  <a:pt x="0" y="0"/>
                </a:lnTo>
                <a:close/>
              </a:path>
            </a:pathLst>
          </a:custGeom>
          <a:blipFill>
            <a:blip r:embed="rId5">
              <a:alphaModFix amt="19999"/>
              <a:extLst>
                <a:ext uri="{96DAC541-7B7A-43D3-8B79-37D633B846F1}">
                  <asvg:svgBlip xmlns:asvg="http://schemas.microsoft.com/office/drawing/2016/SVG/main" r:embed="rId6"/>
                </a:ext>
              </a:extLst>
            </a:blip>
            <a:stretch>
              <a:fillRect t="-83626" r="-157760" b="-39168"/>
            </a:stretch>
          </a:blipFill>
        </p:spPr>
        <p:txBody>
          <a:bodyPr/>
          <a:lstStyle/>
          <a:p>
            <a:endParaRPr lang="en-US"/>
          </a:p>
        </p:txBody>
      </p:sp>
      <p:grpSp>
        <p:nvGrpSpPr>
          <p:cNvPr id="5" name="Group 5"/>
          <p:cNvGrpSpPr/>
          <p:nvPr/>
        </p:nvGrpSpPr>
        <p:grpSpPr>
          <a:xfrm>
            <a:off x="2161678" y="3608359"/>
            <a:ext cx="14144868" cy="6232225"/>
            <a:chOff x="0" y="0"/>
            <a:chExt cx="1537279" cy="677325"/>
          </a:xfrm>
        </p:grpSpPr>
        <p:sp>
          <p:nvSpPr>
            <p:cNvPr id="6" name="Freeform 6"/>
            <p:cNvSpPr/>
            <p:nvPr/>
          </p:nvSpPr>
          <p:spPr>
            <a:xfrm>
              <a:off x="0" y="0"/>
              <a:ext cx="1537279" cy="677325"/>
            </a:xfrm>
            <a:custGeom>
              <a:avLst/>
              <a:gdLst/>
              <a:ahLst/>
              <a:cxnLst/>
              <a:rect l="l" t="t" r="r" b="b"/>
              <a:pathLst>
                <a:path w="1537279" h="677325">
                  <a:moveTo>
                    <a:pt x="9305" y="0"/>
                  </a:moveTo>
                  <a:lnTo>
                    <a:pt x="1527974" y="0"/>
                  </a:lnTo>
                  <a:cubicBezTo>
                    <a:pt x="1530442" y="0"/>
                    <a:pt x="1532809" y="980"/>
                    <a:pt x="1534554" y="2725"/>
                  </a:cubicBezTo>
                  <a:cubicBezTo>
                    <a:pt x="1536299" y="4470"/>
                    <a:pt x="1537279" y="6837"/>
                    <a:pt x="1537279" y="9305"/>
                  </a:cubicBezTo>
                  <a:lnTo>
                    <a:pt x="1537279" y="668020"/>
                  </a:lnTo>
                  <a:cubicBezTo>
                    <a:pt x="1537279" y="670488"/>
                    <a:pt x="1536299" y="672854"/>
                    <a:pt x="1534554" y="674599"/>
                  </a:cubicBezTo>
                  <a:cubicBezTo>
                    <a:pt x="1532809" y="676344"/>
                    <a:pt x="1530442" y="677325"/>
                    <a:pt x="1527974" y="677325"/>
                  </a:cubicBezTo>
                  <a:lnTo>
                    <a:pt x="9305" y="677325"/>
                  </a:lnTo>
                  <a:cubicBezTo>
                    <a:pt x="6837" y="677325"/>
                    <a:pt x="4470" y="676344"/>
                    <a:pt x="2725" y="674599"/>
                  </a:cubicBezTo>
                  <a:cubicBezTo>
                    <a:pt x="980" y="672854"/>
                    <a:pt x="0" y="670488"/>
                    <a:pt x="0" y="668020"/>
                  </a:cubicBezTo>
                  <a:lnTo>
                    <a:pt x="0" y="9305"/>
                  </a:lnTo>
                  <a:cubicBezTo>
                    <a:pt x="0" y="6837"/>
                    <a:pt x="980" y="4470"/>
                    <a:pt x="2725" y="2725"/>
                  </a:cubicBezTo>
                  <a:cubicBezTo>
                    <a:pt x="4470" y="980"/>
                    <a:pt x="6837" y="0"/>
                    <a:pt x="9305" y="0"/>
                  </a:cubicBezTo>
                  <a:close/>
                </a:path>
              </a:pathLst>
            </a:custGeom>
            <a:solidFill>
              <a:srgbClr val="A5A5A5">
                <a:alpha val="29804"/>
              </a:srgbClr>
            </a:solidFill>
            <a:ln cap="sq">
              <a:noFill/>
              <a:prstDash val="solid"/>
              <a:miter/>
            </a:ln>
          </p:spPr>
          <p:txBody>
            <a:bodyPr/>
            <a:lstStyle/>
            <a:p>
              <a:endParaRPr lang="en-US"/>
            </a:p>
          </p:txBody>
        </p:sp>
        <p:sp>
          <p:nvSpPr>
            <p:cNvPr id="7" name="TextBox 7"/>
            <p:cNvSpPr txBox="1"/>
            <p:nvPr/>
          </p:nvSpPr>
          <p:spPr>
            <a:xfrm>
              <a:off x="0" y="-38100"/>
              <a:ext cx="1537279" cy="715425"/>
            </a:xfrm>
            <a:prstGeom prst="rect">
              <a:avLst/>
            </a:prstGeom>
          </p:spPr>
          <p:txBody>
            <a:bodyPr lIns="302137" tIns="302137" rIns="302137" bIns="302137" rtlCol="0" anchor="ctr"/>
            <a:lstStyle/>
            <a:p>
              <a:pPr marL="0" lvl="0" indent="0" algn="ctr">
                <a:lnSpc>
                  <a:spcPts val="3499"/>
                </a:lnSpc>
                <a:spcBef>
                  <a:spcPct val="0"/>
                </a:spcBef>
              </a:pPr>
              <a:endParaRPr/>
            </a:p>
          </p:txBody>
        </p:sp>
      </p:grpSp>
      <p:grpSp>
        <p:nvGrpSpPr>
          <p:cNvPr id="8" name="Group 8"/>
          <p:cNvGrpSpPr/>
          <p:nvPr/>
        </p:nvGrpSpPr>
        <p:grpSpPr>
          <a:xfrm>
            <a:off x="1981453" y="3474854"/>
            <a:ext cx="14172596" cy="6184984"/>
            <a:chOff x="0" y="0"/>
            <a:chExt cx="1540292" cy="672190"/>
          </a:xfrm>
        </p:grpSpPr>
        <p:sp>
          <p:nvSpPr>
            <p:cNvPr id="9" name="Freeform 9"/>
            <p:cNvSpPr/>
            <p:nvPr/>
          </p:nvSpPr>
          <p:spPr>
            <a:xfrm>
              <a:off x="0" y="0"/>
              <a:ext cx="1540292" cy="672190"/>
            </a:xfrm>
            <a:custGeom>
              <a:avLst/>
              <a:gdLst/>
              <a:ahLst/>
              <a:cxnLst/>
              <a:rect l="l" t="t" r="r" b="b"/>
              <a:pathLst>
                <a:path w="1540292" h="672190">
                  <a:moveTo>
                    <a:pt x="9286" y="0"/>
                  </a:moveTo>
                  <a:lnTo>
                    <a:pt x="1531006" y="0"/>
                  </a:lnTo>
                  <a:cubicBezTo>
                    <a:pt x="1536135" y="0"/>
                    <a:pt x="1540292" y="4158"/>
                    <a:pt x="1540292" y="9286"/>
                  </a:cubicBezTo>
                  <a:lnTo>
                    <a:pt x="1540292" y="662904"/>
                  </a:lnTo>
                  <a:cubicBezTo>
                    <a:pt x="1540292" y="668033"/>
                    <a:pt x="1536135" y="672190"/>
                    <a:pt x="1531006" y="672190"/>
                  </a:cubicBezTo>
                  <a:lnTo>
                    <a:pt x="9286" y="672190"/>
                  </a:lnTo>
                  <a:cubicBezTo>
                    <a:pt x="4158" y="672190"/>
                    <a:pt x="0" y="668033"/>
                    <a:pt x="0" y="662904"/>
                  </a:cubicBezTo>
                  <a:lnTo>
                    <a:pt x="0" y="9286"/>
                  </a:lnTo>
                  <a:cubicBezTo>
                    <a:pt x="0" y="4158"/>
                    <a:pt x="4158" y="0"/>
                    <a:pt x="9286" y="0"/>
                  </a:cubicBezTo>
                  <a:close/>
                </a:path>
              </a:pathLst>
            </a:custGeom>
            <a:solidFill>
              <a:srgbClr val="FFFFFF"/>
            </a:solidFill>
            <a:ln cap="sq">
              <a:noFill/>
              <a:prstDash val="solid"/>
              <a:miter/>
            </a:ln>
          </p:spPr>
          <p:txBody>
            <a:bodyPr/>
            <a:lstStyle/>
            <a:p>
              <a:endParaRPr lang="en-US"/>
            </a:p>
          </p:txBody>
        </p:sp>
        <p:sp>
          <p:nvSpPr>
            <p:cNvPr id="10" name="TextBox 10"/>
            <p:cNvSpPr txBox="1"/>
            <p:nvPr/>
          </p:nvSpPr>
          <p:spPr>
            <a:xfrm>
              <a:off x="0" y="-28575"/>
              <a:ext cx="1540292" cy="700765"/>
            </a:xfrm>
            <a:prstGeom prst="rect">
              <a:avLst/>
            </a:prstGeom>
          </p:spPr>
          <p:txBody>
            <a:bodyPr lIns="302137" tIns="302137" rIns="302137" bIns="302137" rtlCol="0" anchor="ctr"/>
            <a:lstStyle/>
            <a:p>
              <a:pPr marL="0" lvl="0" indent="0" algn="ctr">
                <a:lnSpc>
                  <a:spcPts val="8609"/>
                </a:lnSpc>
              </a:pPr>
              <a:r>
                <a:rPr lang="en-US" sz="6999" b="1" dirty="0">
                  <a:solidFill>
                    <a:srgbClr val="000000"/>
                  </a:solidFill>
                  <a:latin typeface="Montserrat Medium"/>
                  <a:ea typeface="Montserrat Medium"/>
                  <a:cs typeface="Montserrat Medium"/>
                  <a:sym typeface="Montserrat Medium"/>
                </a:rPr>
                <a:t>“I woke up agitated. I cam</a:t>
              </a:r>
              <a:r>
                <a:rPr lang="en-US" sz="6999" b="1" u="none" strike="noStrike" dirty="0">
                  <a:solidFill>
                    <a:srgbClr val="000000"/>
                  </a:solidFill>
                  <a:latin typeface="Montserrat Medium"/>
                  <a:ea typeface="Montserrat Medium"/>
                  <a:cs typeface="Montserrat Medium"/>
                  <a:sym typeface="Montserrat Medium"/>
                </a:rPr>
                <a:t>e to work agitated. And it wasn’t long before the whole d@^# place was agitated.” </a:t>
              </a:r>
            </a:p>
            <a:p>
              <a:pPr algn="ctr">
                <a:lnSpc>
                  <a:spcPts val="5319"/>
                </a:lnSpc>
                <a:spcBef>
                  <a:spcPct val="0"/>
                </a:spcBef>
              </a:pPr>
              <a:r>
                <a:rPr lang="en-US" sz="3799" b="1" u="none" strike="noStrike" dirty="0">
                  <a:solidFill>
                    <a:srgbClr val="000000"/>
                  </a:solidFill>
                  <a:latin typeface="Montserrat Medium"/>
                  <a:ea typeface="Montserrat Medium"/>
                  <a:cs typeface="Montserrat Medium"/>
                  <a:sym typeface="Montserrat Medium"/>
                </a:rPr>
                <a:t>Anthony, Direct Care Staff</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a:off x="-1625411" y="-2179408"/>
            <a:ext cx="4386064" cy="4386064"/>
          </a:xfrm>
          <a:custGeom>
            <a:avLst/>
            <a:gdLst/>
            <a:ahLst/>
            <a:cxnLst/>
            <a:rect l="l" t="t" r="r" b="b"/>
            <a:pathLst>
              <a:path w="4386064" h="4386064">
                <a:moveTo>
                  <a:pt x="0" y="0"/>
                </a:moveTo>
                <a:lnTo>
                  <a:pt x="4386064" y="0"/>
                </a:lnTo>
                <a:lnTo>
                  <a:pt x="4386064" y="4386064"/>
                </a:lnTo>
                <a:lnTo>
                  <a:pt x="0" y="43860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a:off x="579884" y="377064"/>
            <a:ext cx="17128232" cy="3693319"/>
          </a:xfrm>
          <a:prstGeom prst="rect">
            <a:avLst/>
          </a:prstGeom>
        </p:spPr>
        <p:txBody>
          <a:bodyPr lIns="0" tIns="0" rIns="0" bIns="0" rtlCol="0" anchor="t">
            <a:spAutoFit/>
          </a:bodyPr>
          <a:lstStyle/>
          <a:p>
            <a:pPr algn="l"/>
            <a:r>
              <a:rPr lang="en-US" sz="8000" b="1" spc="-228">
                <a:solidFill>
                  <a:srgbClr val="00173D"/>
                </a:solidFill>
                <a:latin typeface="Poppins Bold"/>
                <a:ea typeface="Poppins Bold"/>
                <a:cs typeface="Poppins Bold"/>
                <a:sym typeface="Poppins Bold"/>
              </a:rPr>
              <a:t>If We Don’t Get Good at Managing Our Emotions, Our Emotions Wind Up Managing Us.</a:t>
            </a:r>
          </a:p>
        </p:txBody>
      </p:sp>
      <p:grpSp>
        <p:nvGrpSpPr>
          <p:cNvPr id="5" name="Group 5"/>
          <p:cNvGrpSpPr/>
          <p:nvPr/>
        </p:nvGrpSpPr>
        <p:grpSpPr>
          <a:xfrm>
            <a:off x="579884" y="4181552"/>
            <a:ext cx="16984539" cy="5617233"/>
            <a:chOff x="0" y="-235771"/>
            <a:chExt cx="22646052" cy="8772990"/>
          </a:xfrm>
        </p:grpSpPr>
        <p:grpSp>
          <p:nvGrpSpPr>
            <p:cNvPr id="6" name="Group 6"/>
            <p:cNvGrpSpPr/>
            <p:nvPr/>
          </p:nvGrpSpPr>
          <p:grpSpPr>
            <a:xfrm>
              <a:off x="191592" y="-46673"/>
              <a:ext cx="22454460" cy="8583892"/>
              <a:chOff x="0" y="-57150"/>
              <a:chExt cx="5442873" cy="2080702"/>
            </a:xfrm>
          </p:grpSpPr>
          <p:sp>
            <p:nvSpPr>
              <p:cNvPr id="7" name="Freeform 7"/>
              <p:cNvSpPr/>
              <p:nvPr/>
            </p:nvSpPr>
            <p:spPr>
              <a:xfrm>
                <a:off x="0" y="0"/>
                <a:ext cx="5442872" cy="2023551"/>
              </a:xfrm>
              <a:custGeom>
                <a:avLst/>
                <a:gdLst/>
                <a:ahLst/>
                <a:cxnLst/>
                <a:rect l="l" t="t" r="r" b="b"/>
                <a:pathLst>
                  <a:path w="5442872" h="2023551">
                    <a:moveTo>
                      <a:pt x="7815" y="0"/>
                    </a:moveTo>
                    <a:lnTo>
                      <a:pt x="5435057" y="0"/>
                    </a:lnTo>
                    <a:cubicBezTo>
                      <a:pt x="5437130" y="0"/>
                      <a:pt x="5439118" y="823"/>
                      <a:pt x="5440583" y="2289"/>
                    </a:cubicBezTo>
                    <a:cubicBezTo>
                      <a:pt x="5442049" y="3755"/>
                      <a:pt x="5442872" y="5742"/>
                      <a:pt x="5442872" y="7815"/>
                    </a:cubicBezTo>
                    <a:lnTo>
                      <a:pt x="5442872" y="2015736"/>
                    </a:lnTo>
                    <a:cubicBezTo>
                      <a:pt x="5442872" y="2020052"/>
                      <a:pt x="5439373" y="2023551"/>
                      <a:pt x="5435057" y="2023551"/>
                    </a:cubicBezTo>
                    <a:lnTo>
                      <a:pt x="7815" y="2023551"/>
                    </a:lnTo>
                    <a:cubicBezTo>
                      <a:pt x="3499" y="2023551"/>
                      <a:pt x="0" y="2020052"/>
                      <a:pt x="0" y="2015736"/>
                    </a:cubicBezTo>
                    <a:lnTo>
                      <a:pt x="0" y="7815"/>
                    </a:lnTo>
                    <a:cubicBezTo>
                      <a:pt x="0" y="3499"/>
                      <a:pt x="3499" y="0"/>
                      <a:pt x="7815" y="0"/>
                    </a:cubicBezTo>
                    <a:close/>
                  </a:path>
                </a:pathLst>
              </a:custGeom>
              <a:solidFill>
                <a:srgbClr val="B3B3B3">
                  <a:alpha val="34902"/>
                </a:srgbClr>
              </a:solidFill>
              <a:ln cap="sq">
                <a:noFill/>
                <a:prstDash val="solid"/>
                <a:miter/>
              </a:ln>
            </p:spPr>
            <p:txBody>
              <a:bodyPr/>
              <a:lstStyle/>
              <a:p>
                <a:endParaRPr lang="en-US"/>
              </a:p>
            </p:txBody>
          </p:sp>
          <p:sp>
            <p:nvSpPr>
              <p:cNvPr id="8" name="TextBox 8"/>
              <p:cNvSpPr txBox="1"/>
              <p:nvPr/>
            </p:nvSpPr>
            <p:spPr>
              <a:xfrm>
                <a:off x="0" y="-57150"/>
                <a:ext cx="5442873" cy="2080702"/>
              </a:xfrm>
              <a:prstGeom prst="rect">
                <a:avLst/>
              </a:prstGeom>
            </p:spPr>
            <p:txBody>
              <a:bodyPr lIns="101600" tIns="101600" rIns="101600" bIns="101600" rtlCol="0" anchor="ctr"/>
              <a:lstStyle/>
              <a:p>
                <a:pPr marL="0" lvl="0" indent="0" algn="ctr">
                  <a:lnSpc>
                    <a:spcPts val="2939"/>
                  </a:lnSpc>
                  <a:spcBef>
                    <a:spcPct val="0"/>
                  </a:spcBef>
                </a:pPr>
                <a:endParaRPr/>
              </a:p>
            </p:txBody>
          </p:sp>
        </p:grpSp>
        <p:grpSp>
          <p:nvGrpSpPr>
            <p:cNvPr id="9" name="Group 9"/>
            <p:cNvGrpSpPr/>
            <p:nvPr/>
          </p:nvGrpSpPr>
          <p:grpSpPr>
            <a:xfrm>
              <a:off x="0" y="-235771"/>
              <a:ext cx="22454460" cy="8583892"/>
              <a:chOff x="0" y="-57150"/>
              <a:chExt cx="5442873" cy="2080702"/>
            </a:xfrm>
          </p:grpSpPr>
          <p:sp>
            <p:nvSpPr>
              <p:cNvPr id="10" name="Freeform 10"/>
              <p:cNvSpPr/>
              <p:nvPr/>
            </p:nvSpPr>
            <p:spPr>
              <a:xfrm>
                <a:off x="0" y="0"/>
                <a:ext cx="5442872" cy="2023551"/>
              </a:xfrm>
              <a:custGeom>
                <a:avLst/>
                <a:gdLst/>
                <a:ahLst/>
                <a:cxnLst/>
                <a:rect l="l" t="t" r="r" b="b"/>
                <a:pathLst>
                  <a:path w="5442872" h="2023551">
                    <a:moveTo>
                      <a:pt x="7815" y="0"/>
                    </a:moveTo>
                    <a:lnTo>
                      <a:pt x="5435057" y="0"/>
                    </a:lnTo>
                    <a:cubicBezTo>
                      <a:pt x="5437130" y="0"/>
                      <a:pt x="5439118" y="823"/>
                      <a:pt x="5440583" y="2289"/>
                    </a:cubicBezTo>
                    <a:cubicBezTo>
                      <a:pt x="5442049" y="3755"/>
                      <a:pt x="5442872" y="5742"/>
                      <a:pt x="5442872" y="7815"/>
                    </a:cubicBezTo>
                    <a:lnTo>
                      <a:pt x="5442872" y="2015736"/>
                    </a:lnTo>
                    <a:cubicBezTo>
                      <a:pt x="5442872" y="2020052"/>
                      <a:pt x="5439373" y="2023551"/>
                      <a:pt x="5435057" y="2023551"/>
                    </a:cubicBezTo>
                    <a:lnTo>
                      <a:pt x="7815" y="2023551"/>
                    </a:lnTo>
                    <a:cubicBezTo>
                      <a:pt x="3499" y="2023551"/>
                      <a:pt x="0" y="2020052"/>
                      <a:pt x="0" y="2015736"/>
                    </a:cubicBezTo>
                    <a:lnTo>
                      <a:pt x="0" y="7815"/>
                    </a:lnTo>
                    <a:cubicBezTo>
                      <a:pt x="0" y="3499"/>
                      <a:pt x="3499" y="0"/>
                      <a:pt x="7815" y="0"/>
                    </a:cubicBezTo>
                    <a:close/>
                  </a:path>
                </a:pathLst>
              </a:custGeom>
              <a:solidFill>
                <a:srgbClr val="E5E9F2"/>
              </a:solidFill>
              <a:ln cap="sq">
                <a:noFill/>
                <a:prstDash val="solid"/>
                <a:miter/>
              </a:ln>
            </p:spPr>
            <p:txBody>
              <a:bodyPr/>
              <a:lstStyle/>
              <a:p>
                <a:endParaRPr lang="en-US" dirty="0"/>
              </a:p>
            </p:txBody>
          </p:sp>
          <p:sp>
            <p:nvSpPr>
              <p:cNvPr id="11" name="TextBox 11"/>
              <p:cNvSpPr txBox="1"/>
              <p:nvPr/>
            </p:nvSpPr>
            <p:spPr>
              <a:xfrm>
                <a:off x="0" y="-57150"/>
                <a:ext cx="5442873" cy="2080702"/>
              </a:xfrm>
              <a:prstGeom prst="rect">
                <a:avLst/>
              </a:prstGeom>
            </p:spPr>
            <p:txBody>
              <a:bodyPr lIns="101600" tIns="101600" rIns="101600" bIns="101600" rtlCol="0" anchor="ctr"/>
              <a:lstStyle/>
              <a:p>
                <a:pPr marL="0" lvl="0" indent="0" algn="ctr">
                  <a:lnSpc>
                    <a:spcPts val="2939"/>
                  </a:lnSpc>
                  <a:spcBef>
                    <a:spcPct val="0"/>
                  </a:spcBef>
                </a:pPr>
                <a:endParaRPr/>
              </a:p>
            </p:txBody>
          </p:sp>
        </p:grpSp>
      </p:grpSp>
      <p:sp>
        <p:nvSpPr>
          <p:cNvPr id="12" name="TextBox 12"/>
          <p:cNvSpPr txBox="1"/>
          <p:nvPr/>
        </p:nvSpPr>
        <p:spPr>
          <a:xfrm>
            <a:off x="800375" y="5514245"/>
            <a:ext cx="15072350" cy="1436291"/>
          </a:xfrm>
          <a:prstGeom prst="rect">
            <a:avLst/>
          </a:prstGeom>
        </p:spPr>
        <p:txBody>
          <a:bodyPr lIns="0" tIns="0" rIns="0" bIns="0" rtlCol="0" anchor="t">
            <a:spAutoFit/>
          </a:bodyPr>
          <a:lstStyle/>
          <a:p>
            <a:pPr marL="591187" lvl="1" indent="-295593" algn="l">
              <a:lnSpc>
                <a:spcPts val="5635"/>
              </a:lnSpc>
              <a:spcBef>
                <a:spcPct val="0"/>
              </a:spcBef>
              <a:buFont typeface="Arial"/>
              <a:buChar char="•"/>
            </a:pPr>
            <a:r>
              <a:rPr lang="en-US" sz="4200" spc="-261" dirty="0">
                <a:solidFill>
                  <a:srgbClr val="1E4664"/>
                </a:solidFill>
                <a:latin typeface="Montserrat"/>
                <a:ea typeface="Montserrat"/>
                <a:cs typeface="Montserrat"/>
                <a:sym typeface="Montserrat"/>
              </a:rPr>
              <a:t>K</a:t>
            </a:r>
            <a:r>
              <a:rPr lang="en-US" sz="4200" u="none" strike="noStrike" spc="-261" dirty="0">
                <a:solidFill>
                  <a:srgbClr val="1E4664"/>
                </a:solidFill>
                <a:latin typeface="Montserrat"/>
                <a:ea typeface="Montserrat"/>
                <a:cs typeface="Montserrat"/>
                <a:sym typeface="Montserrat"/>
              </a:rPr>
              <a:t>now what we’re feeling (anger, fear, frustration) so we don’t get hijacked by our emotions.</a:t>
            </a:r>
          </a:p>
        </p:txBody>
      </p:sp>
      <p:sp>
        <p:nvSpPr>
          <p:cNvPr id="14" name="TextBox 14"/>
          <p:cNvSpPr txBox="1"/>
          <p:nvPr/>
        </p:nvSpPr>
        <p:spPr>
          <a:xfrm>
            <a:off x="723575" y="7126186"/>
            <a:ext cx="16377281" cy="1436291"/>
          </a:xfrm>
          <a:prstGeom prst="rect">
            <a:avLst/>
          </a:prstGeom>
        </p:spPr>
        <p:txBody>
          <a:bodyPr wrap="square" lIns="0" tIns="0" rIns="0" bIns="0" rtlCol="0" anchor="t">
            <a:spAutoFit/>
          </a:bodyPr>
          <a:lstStyle/>
          <a:p>
            <a:pPr marL="591187" lvl="1" indent="-295593" algn="l">
              <a:lnSpc>
                <a:spcPts val="5635"/>
              </a:lnSpc>
              <a:buFont typeface="Arial"/>
              <a:buChar char="•"/>
            </a:pPr>
            <a:r>
              <a:rPr lang="en-US" sz="4200" u="none" strike="noStrike" spc="-261">
                <a:solidFill>
                  <a:srgbClr val="1E4664"/>
                </a:solidFill>
                <a:latin typeface="Montserrat"/>
                <a:ea typeface="Montserrat"/>
                <a:cs typeface="Montserrat"/>
                <a:sym typeface="Montserrat"/>
              </a:rPr>
              <a:t>Teach youth how to manage their emotions. Youth learn by watching us!</a:t>
            </a:r>
          </a:p>
        </p:txBody>
      </p:sp>
      <p:sp>
        <p:nvSpPr>
          <p:cNvPr id="15" name="TextBox 14">
            <a:extLst>
              <a:ext uri="{FF2B5EF4-FFF2-40B4-BE49-F238E27FC236}">
                <a16:creationId xmlns:a16="http://schemas.microsoft.com/office/drawing/2014/main" id="{8ADA48AF-3E81-0216-8D96-1233866752D9}"/>
              </a:ext>
            </a:extLst>
          </p:cNvPr>
          <p:cNvSpPr txBox="1"/>
          <p:nvPr/>
        </p:nvSpPr>
        <p:spPr>
          <a:xfrm>
            <a:off x="723575" y="8738127"/>
            <a:ext cx="15072350" cy="671659"/>
          </a:xfrm>
          <a:prstGeom prst="rect">
            <a:avLst/>
          </a:prstGeom>
        </p:spPr>
        <p:txBody>
          <a:bodyPr lIns="0" tIns="0" rIns="0" bIns="0" rtlCol="0" anchor="t">
            <a:spAutoFit/>
          </a:bodyPr>
          <a:lstStyle/>
          <a:p>
            <a:pPr marL="591187" lvl="1" indent="-295593" algn="l">
              <a:lnSpc>
                <a:spcPts val="5635"/>
              </a:lnSpc>
              <a:buFont typeface="Arial"/>
              <a:buChar char="•"/>
            </a:pPr>
            <a:r>
              <a:rPr lang="en-US" sz="4200" u="none" strike="noStrike" spc="-261">
                <a:solidFill>
                  <a:srgbClr val="1E4664"/>
                </a:solidFill>
                <a:latin typeface="Montserrat"/>
                <a:ea typeface="Montserrat"/>
                <a:cs typeface="Montserrat"/>
                <a:sym typeface="Montserrat"/>
              </a:rPr>
              <a:t>Manage our stress at work and at home.</a:t>
            </a:r>
          </a:p>
        </p:txBody>
      </p:sp>
      <p:sp>
        <p:nvSpPr>
          <p:cNvPr id="17" name="TextBox 16">
            <a:extLst>
              <a:ext uri="{FF2B5EF4-FFF2-40B4-BE49-F238E27FC236}">
                <a16:creationId xmlns:a16="http://schemas.microsoft.com/office/drawing/2014/main" id="{74754FC3-4E69-2FE6-2274-E5136BE468EA}"/>
              </a:ext>
            </a:extLst>
          </p:cNvPr>
          <p:cNvSpPr txBox="1"/>
          <p:nvPr/>
        </p:nvSpPr>
        <p:spPr>
          <a:xfrm>
            <a:off x="800365" y="4484167"/>
            <a:ext cx="9960428" cy="800219"/>
          </a:xfrm>
          <a:prstGeom prst="rect">
            <a:avLst/>
          </a:prstGeom>
          <a:noFill/>
        </p:spPr>
        <p:txBody>
          <a:bodyPr wrap="square">
            <a:spAutoFit/>
          </a:bodyPr>
          <a:lstStyle/>
          <a:p>
            <a:r>
              <a:rPr lang="en-US" sz="4600" b="1" spc="-228" dirty="0">
                <a:solidFill>
                  <a:srgbClr val="00173D"/>
                </a:solidFill>
                <a:latin typeface="Montserrat" pitchFamily="2" charset="77"/>
                <a:ea typeface="Poppins Bold"/>
                <a:cs typeface="Poppins Bold"/>
                <a:sym typeface="Poppins Bold"/>
              </a:rPr>
              <a:t>EQ2 helps us:</a:t>
            </a:r>
            <a:endParaRPr lang="en-US" sz="4600" dirty="0">
              <a:latin typeface="Montserrat" pitchFamily="2" charset="77"/>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787604" flipV="1">
            <a:off x="-1474352" y="7982075"/>
            <a:ext cx="4855039" cy="2470001"/>
          </a:xfrm>
          <a:custGeom>
            <a:avLst/>
            <a:gdLst/>
            <a:ahLst/>
            <a:cxnLst/>
            <a:rect l="l" t="t" r="r" b="b"/>
            <a:pathLst>
              <a:path w="4855039" h="2470001">
                <a:moveTo>
                  <a:pt x="0" y="2470002"/>
                </a:moveTo>
                <a:lnTo>
                  <a:pt x="4855039" y="2470002"/>
                </a:lnTo>
                <a:lnTo>
                  <a:pt x="4855039" y="0"/>
                </a:lnTo>
                <a:lnTo>
                  <a:pt x="0" y="0"/>
                </a:lnTo>
                <a:lnTo>
                  <a:pt x="0" y="2470002"/>
                </a:lnTo>
                <a:close/>
              </a:path>
            </a:pathLst>
          </a:custGeom>
          <a:blipFill>
            <a:blip r:embed="rId3">
              <a:alphaModFix amt="19999"/>
              <a:extLst>
                <a:ext uri="{96DAC541-7B7A-43D3-8B79-37D633B846F1}">
                  <asvg:svgBlip xmlns:asvg="http://schemas.microsoft.com/office/drawing/2016/SVG/main" r:embed="rId4"/>
                </a:ext>
              </a:extLst>
            </a:blip>
            <a:stretch>
              <a:fillRect t="-103" b="-103"/>
            </a:stretch>
          </a:blipFill>
        </p:spPr>
        <p:txBody>
          <a:bodyPr/>
          <a:lstStyle/>
          <a:p>
            <a:endParaRPr lang="en-US"/>
          </a:p>
        </p:txBody>
      </p:sp>
      <p:sp>
        <p:nvSpPr>
          <p:cNvPr id="3" name="TextBox 3"/>
          <p:cNvSpPr txBox="1"/>
          <p:nvPr/>
        </p:nvSpPr>
        <p:spPr>
          <a:xfrm>
            <a:off x="953168" y="428403"/>
            <a:ext cx="15557078" cy="1960956"/>
          </a:xfrm>
          <a:prstGeom prst="rect">
            <a:avLst/>
          </a:prstGeom>
        </p:spPr>
        <p:txBody>
          <a:bodyPr lIns="0" tIns="0" rIns="0" bIns="0" rtlCol="0" anchor="t">
            <a:spAutoFit/>
          </a:bodyPr>
          <a:lstStyle/>
          <a:p>
            <a:pPr algn="l">
              <a:lnSpc>
                <a:spcPts val="15292"/>
              </a:lnSpc>
            </a:pPr>
            <a:r>
              <a:rPr lang="en-US" sz="10922" b="1" spc="-273">
                <a:solidFill>
                  <a:srgbClr val="00173D"/>
                </a:solidFill>
                <a:latin typeface="Poppins Bold"/>
                <a:ea typeface="Poppins Bold"/>
                <a:cs typeface="Poppins Bold"/>
                <a:sym typeface="Poppins Bold"/>
              </a:rPr>
              <a:t>How Do We </a:t>
            </a:r>
            <a:r>
              <a:rPr lang="en-US" sz="10922" b="1" i="1" spc="-273">
                <a:solidFill>
                  <a:srgbClr val="00173D"/>
                </a:solidFill>
                <a:latin typeface="Poppins Bold Italics"/>
                <a:ea typeface="Poppins Bold Italics"/>
                <a:cs typeface="Poppins Bold Italics"/>
                <a:sym typeface="Poppins Bold Italics"/>
              </a:rPr>
              <a:t>Do </a:t>
            </a:r>
            <a:r>
              <a:rPr lang="en-US" sz="10922" b="1" spc="-273">
                <a:solidFill>
                  <a:srgbClr val="1E4664"/>
                </a:solidFill>
                <a:latin typeface="Poppins Bold"/>
                <a:ea typeface="Poppins Bold"/>
                <a:cs typeface="Poppins Bold"/>
                <a:sym typeface="Poppins Bold"/>
              </a:rPr>
              <a:t>EQ2</a:t>
            </a:r>
            <a:r>
              <a:rPr lang="en-US" sz="10922" b="1" spc="-273">
                <a:solidFill>
                  <a:srgbClr val="00173D"/>
                </a:solidFill>
                <a:latin typeface="Poppins Bold"/>
                <a:ea typeface="Poppins Bold"/>
                <a:cs typeface="Poppins Bold"/>
                <a:sym typeface="Poppins Bold"/>
              </a:rPr>
              <a:t>?</a:t>
            </a:r>
          </a:p>
        </p:txBody>
      </p:sp>
      <p:grpSp>
        <p:nvGrpSpPr>
          <p:cNvPr id="18" name="Group 18"/>
          <p:cNvGrpSpPr/>
          <p:nvPr/>
        </p:nvGrpSpPr>
        <p:grpSpPr>
          <a:xfrm rot="9156068">
            <a:off x="14070458" y="-4101919"/>
            <a:ext cx="6700684" cy="6967377"/>
            <a:chOff x="0" y="0"/>
            <a:chExt cx="8934246" cy="9289836"/>
          </a:xfrm>
        </p:grpSpPr>
        <p:sp>
          <p:nvSpPr>
            <p:cNvPr id="19" name="Freeform 19"/>
            <p:cNvSpPr/>
            <p:nvPr/>
          </p:nvSpPr>
          <p:spPr>
            <a:xfrm>
              <a:off x="0" y="0"/>
              <a:ext cx="8934246" cy="9289836"/>
            </a:xfrm>
            <a:custGeom>
              <a:avLst/>
              <a:gdLst/>
              <a:ahLst/>
              <a:cxnLst/>
              <a:rect l="l" t="t" r="r" b="b"/>
              <a:pathLst>
                <a:path w="8934246" h="9289836">
                  <a:moveTo>
                    <a:pt x="0" y="0"/>
                  </a:moveTo>
                  <a:lnTo>
                    <a:pt x="8934246" y="0"/>
                  </a:lnTo>
                  <a:lnTo>
                    <a:pt x="8934246" y="9289836"/>
                  </a:lnTo>
                  <a:lnTo>
                    <a:pt x="0" y="9289836"/>
                  </a:lnTo>
                  <a:lnTo>
                    <a:pt x="0" y="0"/>
                  </a:lnTo>
                  <a:close/>
                </a:path>
              </a:pathLst>
            </a:custGeom>
            <a:blipFill>
              <a:blip r:embed="rId5">
                <a:alphaModFix amt="19999"/>
                <a:extLst>
                  <a:ext uri="{96DAC541-7B7A-43D3-8B79-37D633B846F1}">
                    <asvg:svgBlip xmlns:asvg="http://schemas.microsoft.com/office/drawing/2016/SVG/main" r:embed="rId6"/>
                  </a:ext>
                </a:extLst>
              </a:blip>
              <a:stretch>
                <a:fillRect t="-83626" r="-157760" b="-39168"/>
              </a:stretch>
            </a:blipFill>
          </p:spPr>
          <p:txBody>
            <a:bodyPr/>
            <a:lstStyle/>
            <a:p>
              <a:endParaRPr lang="en-US"/>
            </a:p>
          </p:txBody>
        </p:sp>
        <p:sp>
          <p:nvSpPr>
            <p:cNvPr id="20" name="Freeform 20"/>
            <p:cNvSpPr/>
            <p:nvPr/>
          </p:nvSpPr>
          <p:spPr>
            <a:xfrm rot="410737" flipV="1">
              <a:off x="849517" y="2121421"/>
              <a:ext cx="6473386" cy="3293335"/>
            </a:xfrm>
            <a:custGeom>
              <a:avLst/>
              <a:gdLst/>
              <a:ahLst/>
              <a:cxnLst/>
              <a:rect l="l" t="t" r="r" b="b"/>
              <a:pathLst>
                <a:path w="6473386" h="3293335">
                  <a:moveTo>
                    <a:pt x="0" y="3293335"/>
                  </a:moveTo>
                  <a:lnTo>
                    <a:pt x="6473386" y="3293335"/>
                  </a:lnTo>
                  <a:lnTo>
                    <a:pt x="6473386" y="0"/>
                  </a:lnTo>
                  <a:lnTo>
                    <a:pt x="0" y="0"/>
                  </a:lnTo>
                  <a:lnTo>
                    <a:pt x="0" y="3293335"/>
                  </a:lnTo>
                  <a:close/>
                </a:path>
              </a:pathLst>
            </a:custGeom>
            <a:blipFill>
              <a:blip r:embed="rId3">
                <a:alphaModFix amt="19999"/>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p>
          </p:txBody>
        </p:sp>
      </p:grpSp>
      <p:sp>
        <p:nvSpPr>
          <p:cNvPr id="22" name="TextBox 22"/>
          <p:cNvSpPr txBox="1"/>
          <p:nvPr/>
        </p:nvSpPr>
        <p:spPr>
          <a:xfrm>
            <a:off x="953167" y="2248025"/>
            <a:ext cx="17196236" cy="773225"/>
          </a:xfrm>
          <a:prstGeom prst="rect">
            <a:avLst/>
          </a:prstGeom>
        </p:spPr>
        <p:txBody>
          <a:bodyPr wrap="square" lIns="0" tIns="0" rIns="0" bIns="0" rtlCol="0" anchor="t">
            <a:spAutoFit/>
          </a:bodyPr>
          <a:lstStyle/>
          <a:p>
            <a:pPr algn="l">
              <a:lnSpc>
                <a:spcPts val="6587"/>
              </a:lnSpc>
            </a:pPr>
            <a:r>
              <a:rPr lang="en-US" sz="3598" b="1" spc="93" dirty="0">
                <a:solidFill>
                  <a:srgbClr val="242424"/>
                </a:solidFill>
                <a:latin typeface="Poppins Bold"/>
                <a:ea typeface="Poppins Bold"/>
                <a:cs typeface="Poppins Bold"/>
                <a:sym typeface="Poppins Bold"/>
              </a:rPr>
              <a:t>There are 6 EQ2 modules, which are completed in a group setting.</a:t>
            </a:r>
          </a:p>
        </p:txBody>
      </p:sp>
      <p:sp>
        <p:nvSpPr>
          <p:cNvPr id="24" name="TextBox 24"/>
          <p:cNvSpPr txBox="1"/>
          <p:nvPr/>
        </p:nvSpPr>
        <p:spPr>
          <a:xfrm>
            <a:off x="2997532" y="8940066"/>
            <a:ext cx="14942996" cy="500137"/>
          </a:xfrm>
          <a:prstGeom prst="rect">
            <a:avLst/>
          </a:prstGeom>
        </p:spPr>
        <p:txBody>
          <a:bodyPr wrap="square" lIns="0" tIns="0" rIns="0" bIns="0" rtlCol="0" anchor="t">
            <a:spAutoFit/>
          </a:bodyPr>
          <a:lstStyle/>
          <a:p>
            <a:pPr marL="410210" lvl="1" indent="-205105" algn="l">
              <a:lnSpc>
                <a:spcPts val="3909"/>
              </a:lnSpc>
              <a:spcBef>
                <a:spcPct val="0"/>
              </a:spcBef>
              <a:buFont typeface="Arial"/>
              <a:buChar char="•"/>
            </a:pPr>
            <a:r>
              <a:rPr lang="en-US" sz="3399" b="1" spc="-181" dirty="0">
                <a:solidFill>
                  <a:srgbClr val="1E4664"/>
                </a:solidFill>
                <a:latin typeface="Montserrat Bold"/>
                <a:ea typeface="Montserrat Bold"/>
                <a:cs typeface="Montserrat Bold"/>
                <a:sym typeface="Montserrat Bold"/>
              </a:rPr>
              <a:t>You can use the App at work (if phones are permitted) </a:t>
            </a:r>
            <a:r>
              <a:rPr lang="en-US" sz="3399" b="1" i="1" spc="-181" dirty="0">
                <a:solidFill>
                  <a:srgbClr val="1E4664"/>
                </a:solidFill>
                <a:latin typeface="Montserrat Bold Italics"/>
                <a:ea typeface="Montserrat Bold Italics"/>
                <a:cs typeface="Montserrat Bold Italics"/>
                <a:sym typeface="Montserrat Bold Italics"/>
              </a:rPr>
              <a:t>and at home</a:t>
            </a:r>
          </a:p>
        </p:txBody>
      </p:sp>
      <p:sp>
        <p:nvSpPr>
          <p:cNvPr id="25" name="TextBox 25"/>
          <p:cNvSpPr txBox="1"/>
          <p:nvPr/>
        </p:nvSpPr>
        <p:spPr>
          <a:xfrm>
            <a:off x="2997532" y="7055446"/>
            <a:ext cx="11994505" cy="507365"/>
          </a:xfrm>
          <a:prstGeom prst="rect">
            <a:avLst/>
          </a:prstGeom>
        </p:spPr>
        <p:txBody>
          <a:bodyPr lIns="0" tIns="0" rIns="0" bIns="0" rtlCol="0" anchor="t">
            <a:spAutoFit/>
          </a:bodyPr>
          <a:lstStyle/>
          <a:p>
            <a:pPr marL="410210" lvl="1" indent="-205105" algn="l">
              <a:lnSpc>
                <a:spcPts val="3909"/>
              </a:lnSpc>
              <a:spcBef>
                <a:spcPct val="0"/>
              </a:spcBef>
              <a:buFont typeface="Arial"/>
              <a:buChar char="•"/>
            </a:pPr>
            <a:r>
              <a:rPr lang="en-US" sz="3399" spc="-181" dirty="0">
                <a:solidFill>
                  <a:srgbClr val="1E4664"/>
                </a:solidFill>
                <a:latin typeface="Montserrat"/>
                <a:ea typeface="Montserrat"/>
                <a:cs typeface="Montserrat"/>
                <a:sym typeface="Montserrat"/>
              </a:rPr>
              <a:t>Watch the animated videos corresponding to each module</a:t>
            </a:r>
          </a:p>
        </p:txBody>
      </p:sp>
      <p:sp>
        <p:nvSpPr>
          <p:cNvPr id="26" name="TextBox 26"/>
          <p:cNvSpPr txBox="1"/>
          <p:nvPr/>
        </p:nvSpPr>
        <p:spPr>
          <a:xfrm>
            <a:off x="2970410" y="7683431"/>
            <a:ext cx="9243417" cy="507365"/>
          </a:xfrm>
          <a:prstGeom prst="rect">
            <a:avLst/>
          </a:prstGeom>
        </p:spPr>
        <p:txBody>
          <a:bodyPr lIns="0" tIns="0" rIns="0" bIns="0" rtlCol="0" anchor="t">
            <a:spAutoFit/>
          </a:bodyPr>
          <a:lstStyle/>
          <a:p>
            <a:pPr marL="410210" lvl="1" indent="-205105" algn="l">
              <a:lnSpc>
                <a:spcPts val="3909"/>
              </a:lnSpc>
              <a:spcBef>
                <a:spcPct val="0"/>
              </a:spcBef>
              <a:buFont typeface="Arial"/>
              <a:buChar char="•"/>
            </a:pPr>
            <a:r>
              <a:rPr lang="en-US" sz="3399" spc="-181" dirty="0">
                <a:solidFill>
                  <a:srgbClr val="1E4664"/>
                </a:solidFill>
                <a:latin typeface="Montserrat"/>
                <a:ea typeface="Montserrat"/>
                <a:cs typeface="Montserrat"/>
                <a:sym typeface="Montserrat"/>
              </a:rPr>
              <a:t>Set goals for the week and do a daily check-in</a:t>
            </a:r>
          </a:p>
        </p:txBody>
      </p:sp>
      <p:sp>
        <p:nvSpPr>
          <p:cNvPr id="27" name="TextBox 27"/>
          <p:cNvSpPr txBox="1"/>
          <p:nvPr/>
        </p:nvSpPr>
        <p:spPr>
          <a:xfrm>
            <a:off x="2997532" y="8311416"/>
            <a:ext cx="10071348" cy="507365"/>
          </a:xfrm>
          <a:prstGeom prst="rect">
            <a:avLst/>
          </a:prstGeom>
        </p:spPr>
        <p:txBody>
          <a:bodyPr lIns="0" tIns="0" rIns="0" bIns="0" rtlCol="0" anchor="t">
            <a:spAutoFit/>
          </a:bodyPr>
          <a:lstStyle/>
          <a:p>
            <a:pPr marL="410210" lvl="1" indent="-205105" algn="l">
              <a:lnSpc>
                <a:spcPts val="3909"/>
              </a:lnSpc>
              <a:spcBef>
                <a:spcPct val="0"/>
              </a:spcBef>
              <a:buFont typeface="Arial"/>
              <a:buChar char="•"/>
            </a:pPr>
            <a:r>
              <a:rPr lang="en-US" sz="3399" spc="-181" dirty="0">
                <a:solidFill>
                  <a:srgbClr val="1E4664"/>
                </a:solidFill>
                <a:latin typeface="Montserrat"/>
                <a:ea typeface="Montserrat"/>
                <a:cs typeface="Montserrat"/>
                <a:sym typeface="Montserrat"/>
              </a:rPr>
              <a:t>Use the SOS button for self-regulation in </a:t>
            </a:r>
            <a:r>
              <a:rPr lang="en-US" sz="3399" i="1" spc="-181" dirty="0">
                <a:solidFill>
                  <a:srgbClr val="1E4664"/>
                </a:solidFill>
                <a:latin typeface="Montserrat Italics"/>
                <a:ea typeface="Montserrat Italics"/>
                <a:cs typeface="Montserrat Italics"/>
                <a:sym typeface="Montserrat Italics"/>
              </a:rPr>
              <a:t>real time</a:t>
            </a:r>
          </a:p>
        </p:txBody>
      </p:sp>
      <p:sp>
        <p:nvSpPr>
          <p:cNvPr id="28" name="TextBox 28"/>
          <p:cNvSpPr txBox="1"/>
          <p:nvPr/>
        </p:nvSpPr>
        <p:spPr>
          <a:xfrm>
            <a:off x="2970410" y="4619887"/>
            <a:ext cx="14506575" cy="507365"/>
          </a:xfrm>
          <a:prstGeom prst="rect">
            <a:avLst/>
          </a:prstGeom>
        </p:spPr>
        <p:txBody>
          <a:bodyPr lIns="0" tIns="0" rIns="0" bIns="0" rtlCol="0" anchor="t">
            <a:spAutoFit/>
          </a:bodyPr>
          <a:lstStyle/>
          <a:p>
            <a:pPr marL="410211" lvl="1" indent="-205105" algn="l">
              <a:lnSpc>
                <a:spcPts val="3910"/>
              </a:lnSpc>
              <a:spcBef>
                <a:spcPct val="0"/>
              </a:spcBef>
              <a:buFont typeface="Arial"/>
              <a:buChar char="•"/>
            </a:pPr>
            <a:r>
              <a:rPr lang="en-US" sz="3400" spc="-181" dirty="0">
                <a:solidFill>
                  <a:srgbClr val="1E4664"/>
                </a:solidFill>
                <a:latin typeface="Montserrat"/>
                <a:ea typeface="Montserrat"/>
                <a:cs typeface="Montserrat"/>
                <a:sym typeface="Montserrat"/>
              </a:rPr>
              <a:t>Your personal workbook – take it to group and supervision, and write in it</a:t>
            </a:r>
          </a:p>
        </p:txBody>
      </p:sp>
      <p:sp>
        <p:nvSpPr>
          <p:cNvPr id="29" name="TextBox 29"/>
          <p:cNvSpPr txBox="1"/>
          <p:nvPr/>
        </p:nvSpPr>
        <p:spPr>
          <a:xfrm>
            <a:off x="2997532" y="5223243"/>
            <a:ext cx="14762761" cy="507365"/>
          </a:xfrm>
          <a:prstGeom prst="rect">
            <a:avLst/>
          </a:prstGeom>
        </p:spPr>
        <p:txBody>
          <a:bodyPr lIns="0" tIns="0" rIns="0" bIns="0" rtlCol="0" anchor="t">
            <a:spAutoFit/>
          </a:bodyPr>
          <a:lstStyle/>
          <a:p>
            <a:pPr marL="410210" lvl="1" indent="-205105" algn="l">
              <a:lnSpc>
                <a:spcPts val="3909"/>
              </a:lnSpc>
              <a:spcBef>
                <a:spcPct val="0"/>
              </a:spcBef>
              <a:buFont typeface="Arial"/>
              <a:buChar char="•"/>
            </a:pPr>
            <a:r>
              <a:rPr lang="en-US" sz="3399" spc="-181" dirty="0">
                <a:solidFill>
                  <a:srgbClr val="1E4664"/>
                </a:solidFill>
                <a:latin typeface="Montserrat"/>
                <a:ea typeface="Montserrat"/>
                <a:cs typeface="Montserrat"/>
                <a:sym typeface="Montserrat"/>
              </a:rPr>
              <a:t>Be heard and build a better community with restorative Circle practices</a:t>
            </a:r>
          </a:p>
        </p:txBody>
      </p:sp>
      <p:sp>
        <p:nvSpPr>
          <p:cNvPr id="30" name="TextBox 30"/>
          <p:cNvSpPr txBox="1"/>
          <p:nvPr/>
        </p:nvSpPr>
        <p:spPr>
          <a:xfrm>
            <a:off x="2997532" y="5826591"/>
            <a:ext cx="9374832" cy="507365"/>
          </a:xfrm>
          <a:prstGeom prst="rect">
            <a:avLst/>
          </a:prstGeom>
        </p:spPr>
        <p:txBody>
          <a:bodyPr lIns="0" tIns="0" rIns="0" bIns="0" rtlCol="0" anchor="t">
            <a:spAutoFit/>
          </a:bodyPr>
          <a:lstStyle/>
          <a:p>
            <a:pPr marL="410210" lvl="1" indent="-205105" algn="l">
              <a:lnSpc>
                <a:spcPts val="3909"/>
              </a:lnSpc>
              <a:spcBef>
                <a:spcPct val="0"/>
              </a:spcBef>
              <a:buFont typeface="Arial"/>
              <a:buChar char="•"/>
            </a:pPr>
            <a:r>
              <a:rPr lang="en-US" sz="3399" spc="-181">
                <a:solidFill>
                  <a:srgbClr val="1E4664"/>
                </a:solidFill>
                <a:latin typeface="Montserrat"/>
                <a:ea typeface="Montserrat"/>
                <a:cs typeface="Montserrat"/>
                <a:sym typeface="Montserrat"/>
              </a:rPr>
              <a:t>Use the guided visualizations and meditations</a:t>
            </a:r>
          </a:p>
        </p:txBody>
      </p:sp>
      <p:sp>
        <p:nvSpPr>
          <p:cNvPr id="31" name="TextBox 31"/>
          <p:cNvSpPr txBox="1"/>
          <p:nvPr/>
        </p:nvSpPr>
        <p:spPr>
          <a:xfrm>
            <a:off x="953167" y="3222130"/>
            <a:ext cx="15830252" cy="788338"/>
          </a:xfrm>
          <a:prstGeom prst="rect">
            <a:avLst/>
          </a:prstGeom>
        </p:spPr>
        <p:txBody>
          <a:bodyPr lIns="0" tIns="0" rIns="0" bIns="0" rtlCol="0" anchor="t">
            <a:spAutoFit/>
          </a:bodyPr>
          <a:lstStyle/>
          <a:p>
            <a:pPr algn="l">
              <a:lnSpc>
                <a:spcPts val="6584"/>
              </a:lnSpc>
            </a:pPr>
            <a:r>
              <a:rPr lang="en-US" sz="3597" b="1" spc="93">
                <a:solidFill>
                  <a:srgbClr val="2E73A1"/>
                </a:solidFill>
                <a:latin typeface="Poppins Bold"/>
                <a:ea typeface="Poppins Bold"/>
                <a:cs typeface="Poppins Bold"/>
                <a:sym typeface="Poppins Bold"/>
              </a:rPr>
              <a:t>All EQ2 Participants Receive an </a:t>
            </a:r>
            <a:r>
              <a:rPr lang="en-US" sz="3597" b="1" u="sng" spc="93">
                <a:solidFill>
                  <a:srgbClr val="2E73A1"/>
                </a:solidFill>
                <a:latin typeface="Poppins Bold"/>
                <a:ea typeface="Poppins Bold"/>
                <a:cs typeface="Poppins Bold"/>
                <a:sym typeface="Poppins Bold"/>
              </a:rPr>
              <a:t>EQ2 Handbook</a:t>
            </a:r>
            <a:r>
              <a:rPr lang="en-US" sz="3597" b="1" spc="93">
                <a:solidFill>
                  <a:srgbClr val="2E73A1"/>
                </a:solidFill>
                <a:latin typeface="Poppins Bold"/>
                <a:ea typeface="Poppins Bold"/>
                <a:cs typeface="Poppins Bold"/>
                <a:sym typeface="Poppins Bold"/>
              </a:rPr>
              <a:t> &amp; </a:t>
            </a:r>
            <a:r>
              <a:rPr lang="en-US" sz="3597" b="1" u="sng" spc="93">
                <a:solidFill>
                  <a:srgbClr val="2E73A1"/>
                </a:solidFill>
                <a:latin typeface="Poppins Bold"/>
                <a:ea typeface="Poppins Bold"/>
                <a:cs typeface="Poppins Bold"/>
                <a:sym typeface="Poppins Bold"/>
              </a:rPr>
              <a:t>EQ2 App</a:t>
            </a:r>
            <a:r>
              <a:rPr lang="en-US" sz="3597" b="1" spc="93">
                <a:solidFill>
                  <a:srgbClr val="2E73A1"/>
                </a:solidFill>
                <a:latin typeface="Poppins Bold"/>
                <a:ea typeface="Poppins Bold"/>
                <a:cs typeface="Poppins Bold"/>
                <a:sym typeface="Poppins Bold"/>
              </a:rPr>
              <a:t> Access.</a:t>
            </a:r>
          </a:p>
        </p:txBody>
      </p:sp>
      <p:pic>
        <p:nvPicPr>
          <p:cNvPr id="32" name="Google Shape;267;p19">
            <a:extLst>
              <a:ext uri="{FF2B5EF4-FFF2-40B4-BE49-F238E27FC236}">
                <a16:creationId xmlns:a16="http://schemas.microsoft.com/office/drawing/2014/main" id="{421BF109-2518-641F-C507-F0C5D394183D}"/>
              </a:ext>
            </a:extLst>
          </p:cNvPr>
          <p:cNvPicPr preferRelativeResize="0"/>
          <p:nvPr/>
        </p:nvPicPr>
        <p:blipFill rotWithShape="1">
          <a:blip r:embed="rId8">
            <a:alphaModFix/>
          </a:blip>
          <a:srcRect/>
          <a:stretch/>
        </p:blipFill>
        <p:spPr>
          <a:xfrm>
            <a:off x="958337" y="4409269"/>
            <a:ext cx="1721101" cy="2227306"/>
          </a:xfrm>
          <a:prstGeom prst="rect">
            <a:avLst/>
          </a:prstGeom>
          <a:noFill/>
          <a:ln>
            <a:noFill/>
          </a:ln>
        </p:spPr>
      </p:pic>
      <p:sp>
        <p:nvSpPr>
          <p:cNvPr id="42" name="Freeform 2">
            <a:extLst>
              <a:ext uri="{FF2B5EF4-FFF2-40B4-BE49-F238E27FC236}">
                <a16:creationId xmlns:a16="http://schemas.microsoft.com/office/drawing/2014/main" id="{25FFBCD1-68DB-6478-BF46-85603B1E11BA}"/>
              </a:ext>
            </a:extLst>
          </p:cNvPr>
          <p:cNvSpPr/>
          <p:nvPr/>
        </p:nvSpPr>
        <p:spPr>
          <a:xfrm>
            <a:off x="1191680" y="7008876"/>
            <a:ext cx="1254417" cy="2332901"/>
          </a:xfrm>
          <a:custGeom>
            <a:avLst/>
            <a:gdLst>
              <a:gd name="connsiteX0" fmla="*/ 0 w 3325854"/>
              <a:gd name="connsiteY0" fmla="*/ 0 h 6226821"/>
              <a:gd name="connsiteX1" fmla="*/ 3325854 w 3325854"/>
              <a:gd name="connsiteY1" fmla="*/ 41573 h 6226821"/>
              <a:gd name="connsiteX2" fmla="*/ 3232243 w 3325854"/>
              <a:gd name="connsiteY2" fmla="*/ 6226821 h 6226821"/>
              <a:gd name="connsiteX3" fmla="*/ 0 w 3325854"/>
              <a:gd name="connsiteY3" fmla="*/ 6226821 h 6226821"/>
              <a:gd name="connsiteX4" fmla="*/ 0 w 3325854"/>
              <a:gd name="connsiteY4" fmla="*/ 0 h 6226821"/>
              <a:gd name="connsiteX0" fmla="*/ 0 w 3367458"/>
              <a:gd name="connsiteY0" fmla="*/ 0 h 6258000"/>
              <a:gd name="connsiteX1" fmla="*/ 3325854 w 3367458"/>
              <a:gd name="connsiteY1" fmla="*/ 41573 h 6258000"/>
              <a:gd name="connsiteX2" fmla="*/ 3367458 w 3367458"/>
              <a:gd name="connsiteY2" fmla="*/ 6258000 h 6258000"/>
              <a:gd name="connsiteX3" fmla="*/ 0 w 3367458"/>
              <a:gd name="connsiteY3" fmla="*/ 6226821 h 6258000"/>
              <a:gd name="connsiteX4" fmla="*/ 0 w 3367458"/>
              <a:gd name="connsiteY4" fmla="*/ 0 h 62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7458" h="6258000">
                <a:moveTo>
                  <a:pt x="0" y="0"/>
                </a:moveTo>
                <a:lnTo>
                  <a:pt x="3325854" y="41573"/>
                </a:lnTo>
                <a:lnTo>
                  <a:pt x="3367458" y="6258000"/>
                </a:lnTo>
                <a:lnTo>
                  <a:pt x="0" y="622682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pic>
        <p:nvPicPr>
          <p:cNvPr id="33" name="Picture 32">
            <a:extLst>
              <a:ext uri="{FF2B5EF4-FFF2-40B4-BE49-F238E27FC236}">
                <a16:creationId xmlns:a16="http://schemas.microsoft.com/office/drawing/2014/main" id="{9121F329-CDD0-3F9A-E96A-6207F19A0A7D}"/>
              </a:ext>
            </a:extLst>
          </p:cNvPr>
          <p:cNvPicPr>
            <a:picLocks noChangeAspect="1"/>
          </p:cNvPicPr>
          <p:nvPr/>
        </p:nvPicPr>
        <p:blipFill>
          <a:blip r:embed="rId11">
            <a:extLst>
              <a:ext uri="{28A0092B-C50C-407E-A947-70E740481C1C}">
                <a14:useLocalDpi xmlns:a14="http://schemas.microsoft.com/office/drawing/2010/main" val="0"/>
              </a:ext>
            </a:extLst>
          </a:blip>
          <a:srcRect l="22963" r="21030" b="5480"/>
          <a:stretch>
            <a:fillRect/>
          </a:stretch>
        </p:blipFill>
        <p:spPr>
          <a:xfrm>
            <a:off x="913010" y="6984983"/>
            <a:ext cx="2057400" cy="250765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18968</TotalTime>
  <Words>1710</Words>
  <Application>Microsoft Macintosh PowerPoint</Application>
  <PresentationFormat>Custom</PresentationFormat>
  <Paragraphs>127</Paragraphs>
  <Slides>11</Slides>
  <Notes>10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11</vt:i4>
      </vt:variant>
    </vt:vector>
  </HeadingPairs>
  <TitlesOfParts>
    <vt:vector size="26" baseType="lpstr">
      <vt:lpstr>Arial</vt:lpstr>
      <vt:lpstr>Poppins Bold Italics</vt:lpstr>
      <vt:lpstr>Montserrat Bold</vt:lpstr>
      <vt:lpstr>Montserrat</vt:lpstr>
      <vt:lpstr>Montserrat Italics</vt:lpstr>
      <vt:lpstr>Montserrat Medium</vt:lpstr>
      <vt:lpstr>Montserrat Bold Italics</vt:lpstr>
      <vt:lpstr>Montserrat Ultra-Bold</vt:lpstr>
      <vt:lpstr>Muli</vt:lpstr>
      <vt:lpstr>Poppins Bold</vt:lpstr>
      <vt:lpstr>Calibri</vt:lpstr>
      <vt:lpstr>Montserrat Semi-Bold</vt:lpstr>
      <vt:lpstr>Montserrat Medium Italics</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EQ2 Onboarding PPT.pptx</dc:title>
  <cp:lastModifiedBy>jeanne@lionheart.org</cp:lastModifiedBy>
  <cp:revision>8</cp:revision>
  <dcterms:created xsi:type="dcterms:W3CDTF">2006-08-16T00:00:00Z</dcterms:created>
  <dcterms:modified xsi:type="dcterms:W3CDTF">2025-10-29T13:06:13Z</dcterms:modified>
  <dc:identifier>DAGzVu9waDY</dc:identifier>
</cp:coreProperties>
</file>